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1" r:id="rId1"/>
  </p:sldMasterIdLst>
  <p:notesMasterIdLst>
    <p:notesMasterId r:id="rId25"/>
  </p:notesMasterIdLst>
  <p:sldIdLst>
    <p:sldId id="283" r:id="rId2"/>
    <p:sldId id="284" r:id="rId3"/>
    <p:sldId id="285" r:id="rId4"/>
    <p:sldId id="256" r:id="rId5"/>
    <p:sldId id="258" r:id="rId6"/>
    <p:sldId id="274" r:id="rId7"/>
    <p:sldId id="273" r:id="rId8"/>
    <p:sldId id="257" r:id="rId9"/>
    <p:sldId id="259" r:id="rId10"/>
    <p:sldId id="267" r:id="rId11"/>
    <p:sldId id="261" r:id="rId12"/>
    <p:sldId id="269" r:id="rId13"/>
    <p:sldId id="289" r:id="rId14"/>
    <p:sldId id="290" r:id="rId15"/>
    <p:sldId id="270" r:id="rId16"/>
    <p:sldId id="286" r:id="rId17"/>
    <p:sldId id="262" r:id="rId18"/>
    <p:sldId id="263" r:id="rId19"/>
    <p:sldId id="264" r:id="rId20"/>
    <p:sldId id="272" r:id="rId21"/>
    <p:sldId id="265" r:id="rId22"/>
    <p:sldId id="26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ddim jain" initials="rj" lastIdx="3" clrIdx="0">
    <p:extLst>
      <p:ext uri="{19B8F6BF-5375-455C-9EA6-DF929625EA0E}">
        <p15:presenceInfo xmlns:p15="http://schemas.microsoft.com/office/powerpoint/2012/main" userId="ab9e0384f6bb77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C07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7" d="100"/>
          <a:sy n="77" d="100"/>
        </p:scale>
        <p:origin x="3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935CF-DF1F-4090-B2F5-47EDBD0DD32A}" type="datetimeFigureOut">
              <a:rPr lang="en-IN" smtClean="0"/>
              <a:t>18-10-2021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B7D93-3F63-4454-9BA3-41ED1D624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42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2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7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897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21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7649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34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06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37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37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8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4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7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61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50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1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75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0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FDEF8-16F1-44E8-83FD-26BA864F8B01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5BEF7FA-AB54-40D3-A9F3-C8A709929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52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  <p:sldLayoutId id="2147484116" r:id="rId15"/>
    <p:sldLayoutId id="2147484117" r:id="rId16"/>
    <p:sldLayoutId id="214748411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90/" TargetMode="External"/><Relationship Id="rId2" Type="http://schemas.openxmlformats.org/officeDocument/2006/relationships/hyperlink" Target="http://www.nebhe.org/thejournal/cheating-student-authentication-and-proctoring-in-online-program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datacamp.com/community/tutorials/face-detection-python-openc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83D292-B757-4FDF-9267-FC0DF2501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45" y="1767838"/>
            <a:ext cx="8069443" cy="2918462"/>
          </a:xfrm>
          <a:prstGeom prst="rect">
            <a:avLst/>
          </a:prstGeom>
          <a:effectLst>
            <a:glow rad="19050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82051085"/>
      </p:ext>
    </p:extLst>
  </p:cSld>
  <p:clrMapOvr>
    <a:masterClrMapping/>
  </p:clrMapOvr>
  <p:transition spd="slow">
    <p:wipe/>
    <p:sndAc>
      <p:stSnd>
        <p:snd r:embed="rId2" name="click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9A05-5FA4-49C7-B13A-3CB064BAFF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78296"/>
            <a:ext cx="10363200" cy="6260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                                                                </a:t>
            </a:r>
            <a:r>
              <a:rPr lang="en-US" sz="3200" i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  <a:cs typeface="Arial" panose="020B0604020202020204" pitchFamily="34" charset="0"/>
              </a:rPr>
              <a:t>MODULE’S</a:t>
            </a:r>
            <a:endParaRPr lang="en-US" sz="1800" i="1" u="sng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u="sng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CV</a:t>
            </a:r>
            <a:r>
              <a:rPr lang="en-US" sz="1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OpenCV is a important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rary of programming functions mainly aimed at real-time computer vision.</a:t>
            </a:r>
          </a:p>
          <a:p>
            <a:endParaRPr lang="en-US" sz="1800" u="sng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i="0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Python binding to the Tk GUI toolkit. It is the standard Python interface to make interface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800" u="sng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i="0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sz="1800" i="0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 is a library for the Python programming language, adding support for arrays and matrices, along with high-level mathematical functions to operate on these arrays.</a:t>
            </a:r>
          </a:p>
          <a:p>
            <a:pPr marL="0" indent="0">
              <a:buNone/>
            </a:pPr>
            <a:endParaRPr lang="en-US" sz="180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-RECOGNITION</a:t>
            </a:r>
            <a:r>
              <a:rPr lang="en-I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en-I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Facial recognition is a way of recognizing a human face through technology  and CAN HELP TO VERIFY A PERSONS IDENTITY.  Facial recognition software reads the geometry of your face. The software identifies facial landmarks — one system identifies 68 of them — that are key to distinguishing your face.</a:t>
            </a:r>
          </a:p>
          <a:p>
            <a:endParaRPr lang="en-US" sz="1800" i="0" u="sng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CD83E7-B5B6-41BB-A3EA-595C59C2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186" y="4374440"/>
            <a:ext cx="1789939" cy="220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d NumPy logo · Issue #428 · gilbarbara/logos · GitHub">
            <a:extLst>
              <a:ext uri="{FF2B5EF4-FFF2-40B4-BE49-F238E27FC236}">
                <a16:creationId xmlns:a16="http://schemas.microsoft.com/office/drawing/2014/main" id="{0FCDB3CF-D31F-4BFE-AEAB-BCCFA940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3782">
            <a:off x="12542" y="3921046"/>
            <a:ext cx="2639580" cy="26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ndas - NumFOCUS">
            <a:extLst>
              <a:ext uri="{FF2B5EF4-FFF2-40B4-BE49-F238E27FC236}">
                <a16:creationId xmlns:a16="http://schemas.microsoft.com/office/drawing/2014/main" id="{D44EA97D-AE94-4460-9E60-7D03C1B7F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5215">
            <a:off x="562744" y="4154"/>
            <a:ext cx="2866884" cy="28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to install and configure OpenCV 3.1.0 and Dlib 19.7 with Python 3.5.2  on Ubuntu 16.04 (Linux/Debian) for Face Recognition | by Neeraj Kumar |  Medium">
            <a:extLst>
              <a:ext uri="{FF2B5EF4-FFF2-40B4-BE49-F238E27FC236}">
                <a16:creationId xmlns:a16="http://schemas.microsoft.com/office/drawing/2014/main" id="{DC331F19-878F-41F8-8DA5-15C85CBB9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551" y="609601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8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FF0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1AAD9E-6C60-4E28-B27C-040E98135D3E}"/>
              </a:ext>
            </a:extLst>
          </p:cNvPr>
          <p:cNvSpPr txBox="1"/>
          <p:nvPr/>
        </p:nvSpPr>
        <p:spPr>
          <a:xfrm>
            <a:off x="626302" y="796413"/>
            <a:ext cx="96334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GUI:-The graphical user interface is a form of user interface that allows users to interact with electronic devices through graphical icons and audio indicator such as primary notation, instead of text-based user interfaces,</a:t>
            </a:r>
          </a:p>
          <a:p>
            <a:r>
              <a:rPr lang="en-US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     command labels or text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  <a:cs typeface="Arial" panose="020B0604020202020204" pitchFamily="34" charset="0"/>
              </a:rPr>
              <a:t>In our project we have created  three command buttons-</a:t>
            </a:r>
          </a:p>
          <a:p>
            <a:endParaRPr lang="en-US" sz="2000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  <a:cs typeface="Arial" panose="020B0604020202020204" pitchFamily="34" charset="0"/>
              </a:rPr>
              <a:t>Module 1’s 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  <a:cs typeface="Arial" panose="020B0604020202020204" pitchFamily="34" charset="0"/>
              </a:rPr>
              <a:t>Module 2’s button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  <a:cs typeface="Arial" panose="020B0604020202020204" pitchFamily="34" charset="0"/>
              </a:rPr>
              <a:t>Exit button.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D44EB-DEF1-4918-819C-BFA060CBA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8" t="14186" r="29730" b="16276"/>
          <a:stretch>
            <a:fillRect/>
          </a:stretch>
        </p:blipFill>
        <p:spPr>
          <a:xfrm>
            <a:off x="7627701" y="2580969"/>
            <a:ext cx="4309603" cy="4140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49C67-47BC-406D-B2AF-F96F8F072DEF}"/>
              </a:ext>
            </a:extLst>
          </p:cNvPr>
          <p:cNvSpPr txBox="1"/>
          <p:nvPr/>
        </p:nvSpPr>
        <p:spPr>
          <a:xfrm>
            <a:off x="626302" y="4005303"/>
            <a:ext cx="58872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>
                <a:latin typeface="Candara" panose="020E0502030303020204" pitchFamily="34" charset="0"/>
                <a:cs typeface="Arial" panose="020B0604020202020204" pitchFamily="34" charset="0"/>
              </a:rPr>
              <a:t>The whole process, can be described as the combination of two important process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ndara" panose="020E0502030303020204" pitchFamily="34" charset="0"/>
                <a:cs typeface="Arial" panose="020B0604020202020204" pitchFamily="34" charset="0"/>
              </a:rPr>
              <a:t>Moving object detection and segmentation from the video frames.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ndara" panose="020E0502030303020204" pitchFamily="34" charset="0"/>
                <a:cs typeface="Arial" panose="020B0604020202020204" pitchFamily="34" charset="0"/>
              </a:rPr>
              <a:t>Drawing the bounding boxes around the detected moving objects.</a:t>
            </a:r>
          </a:p>
          <a:p>
            <a:endParaRPr lang="en-US" sz="2000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58F99-C04C-4CE5-96F6-487A685FBDF5}"/>
              </a:ext>
            </a:extLst>
          </p:cNvPr>
          <p:cNvSpPr txBox="1"/>
          <p:nvPr/>
        </p:nvSpPr>
        <p:spPr>
          <a:xfrm>
            <a:off x="4750079" y="298152"/>
            <a:ext cx="2765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>
                <a:latin typeface="Bradley Hand ITC" panose="03070402050302030203" pitchFamily="66" charset="0"/>
              </a:rPr>
              <a:t>WORKING</a:t>
            </a:r>
            <a:endParaRPr lang="en-IN" sz="3200" b="1" i="1" u="sng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4000">
              <a:schemeClr val="bg1"/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3122-A79F-4464-B61E-19BA37F237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80453" y="0"/>
            <a:ext cx="3959673" cy="1403790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IN" sz="2800" b="1" dirty="0">
                <a:effectLst/>
                <a:latin typeface="Candara" panose="020E0502030303020204" pitchFamily="34" charset="0"/>
              </a:rPr>
              <a:t>              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reflection stA="59000" endPos="65000" dist="50800" dir="5400000" sy="-100000" algn="bl" rotWithShape="0"/>
                </a:effectLst>
                <a:uLnTx/>
                <a:uFillTx/>
                <a:latin typeface="Candara" panose="020E0502030303020204" pitchFamily="34" charset="0"/>
                <a:ea typeface="+mn-ea"/>
                <a:cs typeface="Arial" panose="020B0604020202020204" pitchFamily="34" charset="0"/>
              </a:rPr>
              <a:t>Module 1’s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effectLst>
                  <a:reflection stA="59000" endPos="65000" dist="50800" dir="5400000" sy="-100000" algn="bl" rotWithShape="0"/>
                </a:effectLst>
                <a:latin typeface="Candara" panose="020E0502030303020204" pitchFamily="34" charset="0"/>
                <a:cs typeface="Arial" panose="020B0604020202020204" pitchFamily="34" charset="0"/>
              </a:rPr>
              <a:t>     </a:t>
            </a:r>
            <a:r>
              <a:rPr lang="en-US" sz="2800" b="1" u="sng" dirty="0">
                <a:solidFill>
                  <a:prstClr val="black"/>
                </a:solidFill>
                <a:effectLst>
                  <a:reflection stA="59000" endPos="65000" dist="50800" dir="5400000" sy="-100000" algn="bl" rotWithShape="0"/>
                </a:effectLst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IN" sz="2800" b="1" u="sng" dirty="0">
                <a:effectLst>
                  <a:reflection stA="59000" endPos="65000" dist="50800" dir="5400000" sy="-100000" algn="bl" rotWithShape="0"/>
                </a:effectLst>
                <a:latin typeface="Candara" panose="020E0502030303020204" pitchFamily="34" charset="0"/>
              </a:rPr>
              <a:t>INTERNAL WORKING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22B95A6-7F97-4BBB-813C-1589A23222FC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2" b="9054"/>
          <a:stretch/>
        </p:blipFill>
        <p:spPr>
          <a:xfrm>
            <a:off x="0" y="1275201"/>
            <a:ext cx="12192000" cy="55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8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Moving Object Detection using Frame Differencing">
            <a:extLst>
              <a:ext uri="{FF2B5EF4-FFF2-40B4-BE49-F238E27FC236}">
                <a16:creationId xmlns:a16="http://schemas.microsoft.com/office/drawing/2014/main" id="{2D037BC8-A681-4419-AA23-15EB48BB1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41" y="135629"/>
            <a:ext cx="7756761" cy="292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umming of 8 consecutive frames.">
            <a:extLst>
              <a:ext uri="{FF2B5EF4-FFF2-40B4-BE49-F238E27FC236}">
                <a16:creationId xmlns:a16="http://schemas.microsoft.com/office/drawing/2014/main" id="{CB27C66C-6793-4AEC-8F6E-485A1D2E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390" y="3574950"/>
            <a:ext cx="3779610" cy="249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1AB73E-4231-4D1B-86CC-E8C4A73FA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992" y="3715911"/>
            <a:ext cx="2938447" cy="2353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CC7DD-9F8C-4719-B0F7-4C65853F78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9" t="22818" r="5069" b="6646"/>
          <a:stretch/>
        </p:blipFill>
        <p:spPr>
          <a:xfrm>
            <a:off x="266525" y="3645431"/>
            <a:ext cx="3657517" cy="257997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80ABECA-F288-460B-8B07-16FA56953A34}"/>
              </a:ext>
            </a:extLst>
          </p:cNvPr>
          <p:cNvSpPr/>
          <p:nvPr/>
        </p:nvSpPr>
        <p:spPr>
          <a:xfrm rot="10800000">
            <a:off x="7655301" y="4579187"/>
            <a:ext cx="667010" cy="485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21DCA-20B6-4069-9A07-9C74EF59C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829" y="4497222"/>
            <a:ext cx="688908" cy="542591"/>
          </a:xfrm>
          <a:prstGeom prst="rect">
            <a:avLst/>
          </a:prstGeom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5A872EB1-C473-4930-A6BB-A74E52BFFCFB}"/>
              </a:ext>
            </a:extLst>
          </p:cNvPr>
          <p:cNvSpPr/>
          <p:nvPr/>
        </p:nvSpPr>
        <p:spPr>
          <a:xfrm rot="5400000">
            <a:off x="9351169" y="1778796"/>
            <a:ext cx="1357311" cy="100012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6301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8119-2404-4576-AA21-A0F9CF6C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6346-03A2-4A43-B043-0FF2EB8D83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_1">
            <a:hlinkClick r:id="" action="ppaction://media"/>
            <a:extLst>
              <a:ext uri="{FF2B5EF4-FFF2-40B4-BE49-F238E27FC236}">
                <a16:creationId xmlns:a16="http://schemas.microsoft.com/office/drawing/2014/main" id="{9DB6F43A-0F87-4192-AA54-4FAB0025C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BEC71-66C8-4B31-8AE6-B83ADECF54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7675" y="1384164"/>
            <a:ext cx="7712765" cy="49668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These module is basically same as earlier to some points. It also capture the first frame ,convert and resize the image but this time we use “</a:t>
            </a:r>
            <a:r>
              <a:rPr lang="en-IN" sz="2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RGB” frame (red, blur ,green).</a:t>
            </a: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It compares that encoding to the rest of the encoding to see if there is a match. If unknown face is detected, for given time then it raise a alert beep sound. It also capture that unknown face and save it in a folder.</a:t>
            </a: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7BC4EE-D44F-45AA-B5E8-16D772516294}"/>
              </a:ext>
            </a:extLst>
          </p:cNvPr>
          <p:cNvSpPr txBox="1"/>
          <p:nvPr/>
        </p:nvSpPr>
        <p:spPr>
          <a:xfrm>
            <a:off x="2201103" y="507032"/>
            <a:ext cx="61293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cs typeface="Arial" panose="020B0604020202020204" pitchFamily="34" charset="0"/>
              </a:rPr>
              <a:t>                          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kumimoji="0" lang="en-US" sz="3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radley Hand ITC" panose="03070402050302030203" pitchFamily="66" charset="0"/>
                <a:cs typeface="Arial" panose="020B0604020202020204" pitchFamily="34" charset="0"/>
              </a:rPr>
              <a:t>Module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US" sz="2800" b="1" u="sng" dirty="0">
                <a:solidFill>
                  <a:prstClr val="black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2</a:t>
            </a: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cs typeface="Arial" panose="020B0604020202020204" pitchFamily="34" charset="0"/>
              </a:rPr>
              <a:t>’s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                  </a:t>
            </a:r>
            <a:r>
              <a:rPr lang="en-US" sz="2800" b="1" u="sng" dirty="0">
                <a:solidFill>
                  <a:prstClr val="black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 </a:t>
            </a:r>
            <a:r>
              <a:rPr lang="en-IN" sz="2800" b="1" u="sng" dirty="0">
                <a:latin typeface="Bradley Hand ITC" panose="03070402050302030203" pitchFamily="66" charset="0"/>
              </a:rPr>
              <a:t>INTERNAL </a:t>
            </a:r>
            <a:r>
              <a:rPr lang="en-IN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WORKING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76366-E157-4044-8F64-46CAFEA00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440" y="2338088"/>
            <a:ext cx="3861560" cy="44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Young man face cartoon design Royalty Free Vector Image">
            <a:extLst>
              <a:ext uri="{FF2B5EF4-FFF2-40B4-BE49-F238E27FC236}">
                <a16:creationId xmlns:a16="http://schemas.microsoft.com/office/drawing/2014/main" id="{C99362FD-99A8-4FB3-8704-D0CD9DEF3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12"/>
          <a:stretch/>
        </p:blipFill>
        <p:spPr bwMode="auto">
          <a:xfrm>
            <a:off x="767738" y="1855909"/>
            <a:ext cx="2567525" cy="328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B74F4-A912-4A06-97B8-A8BB6B1C668C}"/>
              </a:ext>
            </a:extLst>
          </p:cNvPr>
          <p:cNvSpPr/>
          <p:nvPr/>
        </p:nvSpPr>
        <p:spPr>
          <a:xfrm flipH="1" flipV="1">
            <a:off x="905992" y="2027583"/>
            <a:ext cx="2128756" cy="23323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72C66B-AB3E-454F-B75B-7DECC4B78DF7}"/>
              </a:ext>
            </a:extLst>
          </p:cNvPr>
          <p:cNvSpPr/>
          <p:nvPr/>
        </p:nvSpPr>
        <p:spPr>
          <a:xfrm>
            <a:off x="1049344" y="4377048"/>
            <a:ext cx="1842052" cy="2252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JHON MERCY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080" name="Picture 8" descr="Animated Faces My Hero Design Clip Art Woman Singing - Clip Art Woman Face,  HD Png Download , Transparent Png Image - PNGitem">
            <a:extLst>
              <a:ext uri="{FF2B5EF4-FFF2-40B4-BE49-F238E27FC236}">
                <a16:creationId xmlns:a16="http://schemas.microsoft.com/office/drawing/2014/main" id="{7E8B33B3-1808-41A3-B5C4-26C15D36D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4" t="3653" r="10103" b="12756"/>
          <a:stretch/>
        </p:blipFill>
        <p:spPr bwMode="auto">
          <a:xfrm>
            <a:off x="4528479" y="1855909"/>
            <a:ext cx="2701305" cy="323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76D21C-1140-4273-9223-AA5ABC38F8D1}"/>
              </a:ext>
            </a:extLst>
          </p:cNvPr>
          <p:cNvSpPr/>
          <p:nvPr/>
        </p:nvSpPr>
        <p:spPr>
          <a:xfrm flipH="1" flipV="1">
            <a:off x="4800874" y="2027583"/>
            <a:ext cx="2156516" cy="23323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DCDDE3-6830-4790-A16D-F17B11B42B05}"/>
              </a:ext>
            </a:extLst>
          </p:cNvPr>
          <p:cNvSpPr/>
          <p:nvPr/>
        </p:nvSpPr>
        <p:spPr>
          <a:xfrm>
            <a:off x="5075582" y="4359965"/>
            <a:ext cx="1687718" cy="2451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MISS  ALEASA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082" name="Picture 10" descr="Generate 3D Face with the Smart Facial Animation Editing">
            <a:extLst>
              <a:ext uri="{FF2B5EF4-FFF2-40B4-BE49-F238E27FC236}">
                <a16:creationId xmlns:a16="http://schemas.microsoft.com/office/drawing/2014/main" id="{5A776C87-EBE2-4A59-9CDC-52198F075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2" t="10885" r="17035" b="5737"/>
          <a:stretch/>
        </p:blipFill>
        <p:spPr bwMode="auto">
          <a:xfrm>
            <a:off x="8471918" y="1862954"/>
            <a:ext cx="2506016" cy="32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49FD3A7-E224-4A07-BC78-FF759638BEDA}"/>
              </a:ext>
            </a:extLst>
          </p:cNvPr>
          <p:cNvSpPr/>
          <p:nvPr/>
        </p:nvSpPr>
        <p:spPr>
          <a:xfrm flipH="1" flipV="1">
            <a:off x="8636135" y="2027583"/>
            <a:ext cx="2156516" cy="233238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8E2CB-D4C2-45AF-8584-44936EE08571}"/>
              </a:ext>
            </a:extLst>
          </p:cNvPr>
          <p:cNvSpPr/>
          <p:nvPr/>
        </p:nvSpPr>
        <p:spPr>
          <a:xfrm>
            <a:off x="8870534" y="4367108"/>
            <a:ext cx="1687718" cy="2451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UNKNOWN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3ECBCB-9668-497F-9A92-A430A50FD8BF}"/>
              </a:ext>
            </a:extLst>
          </p:cNvPr>
          <p:cNvSpPr txBox="1"/>
          <p:nvPr/>
        </p:nvSpPr>
        <p:spPr>
          <a:xfrm>
            <a:off x="1140391" y="671160"/>
            <a:ext cx="9652260" cy="646331"/>
          </a:xfrm>
          <a:custGeom>
            <a:avLst/>
            <a:gdLst>
              <a:gd name="connsiteX0" fmla="*/ 0 w 9652260"/>
              <a:gd name="connsiteY0" fmla="*/ 0 h 646331"/>
              <a:gd name="connsiteX1" fmla="*/ 9652260 w 9652260"/>
              <a:gd name="connsiteY1" fmla="*/ 0 h 646331"/>
              <a:gd name="connsiteX2" fmla="*/ 9652260 w 9652260"/>
              <a:gd name="connsiteY2" fmla="*/ 646331 h 646331"/>
              <a:gd name="connsiteX3" fmla="*/ 0 w 9652260"/>
              <a:gd name="connsiteY3" fmla="*/ 646331 h 646331"/>
              <a:gd name="connsiteX4" fmla="*/ 0 w 9652260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2260" h="646331" fill="none" extrusionOk="0">
                <a:moveTo>
                  <a:pt x="0" y="0"/>
                </a:moveTo>
                <a:cubicBezTo>
                  <a:pt x="2707960" y="-55137"/>
                  <a:pt x="8140381" y="-86655"/>
                  <a:pt x="9652260" y="0"/>
                </a:cubicBezTo>
                <a:cubicBezTo>
                  <a:pt x="9618552" y="311234"/>
                  <a:pt x="9651447" y="432776"/>
                  <a:pt x="9652260" y="646331"/>
                </a:cubicBezTo>
                <a:cubicBezTo>
                  <a:pt x="5208265" y="654316"/>
                  <a:pt x="3600493" y="694251"/>
                  <a:pt x="0" y="646331"/>
                </a:cubicBezTo>
                <a:cubicBezTo>
                  <a:pt x="33622" y="548278"/>
                  <a:pt x="-25354" y="88167"/>
                  <a:pt x="0" y="0"/>
                </a:cubicBezTo>
                <a:close/>
              </a:path>
              <a:path w="9652260" h="646331" stroke="0" extrusionOk="0">
                <a:moveTo>
                  <a:pt x="0" y="0"/>
                </a:moveTo>
                <a:cubicBezTo>
                  <a:pt x="1783486" y="-96617"/>
                  <a:pt x="6923831" y="-36841"/>
                  <a:pt x="9652260" y="0"/>
                </a:cubicBezTo>
                <a:cubicBezTo>
                  <a:pt x="9651275" y="214817"/>
                  <a:pt x="9596917" y="471058"/>
                  <a:pt x="9652260" y="646331"/>
                </a:cubicBezTo>
                <a:cubicBezTo>
                  <a:pt x="8149569" y="513307"/>
                  <a:pt x="1324376" y="558422"/>
                  <a:pt x="0" y="646331"/>
                </a:cubicBezTo>
                <a:cubicBezTo>
                  <a:pt x="46743" y="404612"/>
                  <a:pt x="29317" y="99543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1232645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IN" sz="1800">
                <a:latin typeface="Calibri" panose="020F0502020204030204" pitchFamily="34" charset="0"/>
                <a:cs typeface="Calibri" panose="020F0502020204030204" pitchFamily="34" charset="0"/>
              </a:rPr>
              <a:t>And then it send a alert  mail to the given mail address , that an unknown face is detected or someone else is  using your device</a:t>
            </a: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C804C-033E-4DB6-8C38-252A8AE1A789}"/>
              </a:ext>
            </a:extLst>
          </p:cNvPr>
          <p:cNvSpPr txBox="1"/>
          <p:nvPr/>
        </p:nvSpPr>
        <p:spPr>
          <a:xfrm>
            <a:off x="1006482" y="5875299"/>
            <a:ext cx="2328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NO BEEP SOUND</a:t>
            </a:r>
            <a:endParaRPr lang="en-IN" sz="2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114C9-366C-421B-99D1-31957F34FA30}"/>
              </a:ext>
            </a:extLst>
          </p:cNvPr>
          <p:cNvSpPr txBox="1"/>
          <p:nvPr/>
        </p:nvSpPr>
        <p:spPr>
          <a:xfrm>
            <a:off x="4838162" y="5888268"/>
            <a:ext cx="2256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NO BEEP SOUND</a:t>
            </a:r>
            <a:endParaRPr lang="en-IN" sz="2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7C7AA-7F8A-4B5C-A763-C3ABBA45731A}"/>
              </a:ext>
            </a:extLst>
          </p:cNvPr>
          <p:cNvSpPr txBox="1"/>
          <p:nvPr/>
        </p:nvSpPr>
        <p:spPr>
          <a:xfrm>
            <a:off x="8450851" y="5734380"/>
            <a:ext cx="2527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    </a:t>
            </a:r>
            <a:r>
              <a:rPr lang="en-US" sz="2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BEEP SOUND</a:t>
            </a:r>
          </a:p>
          <a:p>
            <a:r>
              <a:rPr lang="en-US" sz="2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ALERT MAIL SENT</a:t>
            </a:r>
            <a:endParaRPr lang="en-IN" sz="2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87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CDF3-E91D-4E63-8998-E5E35E92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339" y="264996"/>
            <a:ext cx="6075802" cy="62156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                        </a:t>
            </a:r>
            <a:r>
              <a:rPr lang="en-US" sz="4400" b="1" u="sng" dirty="0">
                <a:latin typeface="Bradley Hand ITC" panose="03070402050302030203" pitchFamily="66" charset="0"/>
              </a:rPr>
              <a:t>APPLICATION</a:t>
            </a:r>
            <a:endParaRPr lang="en-US" b="1" u="sng" dirty="0">
              <a:latin typeface="Bradley Hand ITC" panose="03070402050302030203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D540-C1F9-41AB-997F-68A3078E64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279" y="1115543"/>
            <a:ext cx="6552985" cy="13971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latin typeface="Candara" panose="020E0502030303020204" pitchFamily="34" charset="0"/>
              </a:rPr>
              <a:t>This program can be used for examination proctoring and will reduce the burden of manual invigilation by educators.</a:t>
            </a:r>
          </a:p>
          <a:p>
            <a:pPr marL="0" indent="0">
              <a:buNone/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7ED750F-D6C0-4CC8-B021-8B41338B84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624" y="1118777"/>
            <a:ext cx="3814916" cy="214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st Jobs For People Who Love To Work Autonomously | Monster.com">
            <a:extLst>
              <a:ext uri="{FF2B5EF4-FFF2-40B4-BE49-F238E27FC236}">
                <a16:creationId xmlns:a16="http://schemas.microsoft.com/office/drawing/2014/main" id="{FDA0B5DC-69C0-48F4-A5C1-2006C54E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10" y="3872992"/>
            <a:ext cx="2985721" cy="22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993CAC-B128-4A88-ADE1-3D54ECF846E7}"/>
              </a:ext>
            </a:extLst>
          </p:cNvPr>
          <p:cNvSpPr txBox="1"/>
          <p:nvPr/>
        </p:nvSpPr>
        <p:spPr>
          <a:xfrm>
            <a:off x="5472113" y="4345311"/>
            <a:ext cx="5438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1800" dirty="0">
              <a:latin typeface="Candara" panose="020E050203030302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C7DE2-7E7A-4A2C-891B-1A6D6A85A14F}"/>
              </a:ext>
            </a:extLst>
          </p:cNvPr>
          <p:cNvSpPr txBox="1"/>
          <p:nvPr/>
        </p:nvSpPr>
        <p:spPr>
          <a:xfrm>
            <a:off x="6671081" y="4452730"/>
            <a:ext cx="471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Candara" panose="020E0502030303020204" pitchFamily="34" charset="0"/>
              </a:rPr>
              <a:t>Ensures that individuals are doing their own given work and not someone else. It also monitor the duration a person is working.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468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13D6-05B9-44B5-ABA7-12FBEC76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3021" y="217685"/>
            <a:ext cx="4403188" cy="634086"/>
          </a:xfrm>
        </p:spPr>
        <p:txBody>
          <a:bodyPr>
            <a:noAutofit/>
          </a:bodyPr>
          <a:lstStyle/>
          <a:p>
            <a:r>
              <a:rPr lang="en-US" sz="4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27A9-7826-4AD1-9CB1-9A01C4A38C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77446" y="951977"/>
            <a:ext cx="9750050" cy="5688338"/>
          </a:xfrm>
        </p:spPr>
        <p:txBody>
          <a:bodyPr>
            <a:normAutofit/>
          </a:bodyPr>
          <a:lstStyle/>
          <a:p>
            <a:endParaRPr lang="en-US" sz="2000" dirty="0">
              <a:latin typeface="Candara" panose="020E0502030303020204" pitchFamily="34" charset="0"/>
            </a:endParaRPr>
          </a:p>
          <a:p>
            <a:endParaRPr lang="en-US" sz="2000" dirty="0">
              <a:latin typeface="Candara" panose="020E0502030303020204" pitchFamily="34" charset="0"/>
            </a:endParaRP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Our system ensure your privacy. And try to leave least faceprint possible.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Can act as an excellent option for Increasing the scalability of Exam as it will make going to physical center a voluntary activity rather than a compulsory one.</a:t>
            </a:r>
          </a:p>
          <a:p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/>
              <a:t>In accidental</a:t>
            </a:r>
            <a:r>
              <a:rPr lang="en-US" sz="2000" dirty="0">
                <a:latin typeface="Candara" panose="020E0502030303020204" pitchFamily="34" charset="0"/>
              </a:rPr>
              <a:t> cases when someone else using Our device we can record there picture.</a:t>
            </a:r>
          </a:p>
        </p:txBody>
      </p:sp>
    </p:spTree>
    <p:extLst>
      <p:ext uri="{BB962C8B-B14F-4D97-AF65-F5344CB8AC3E}">
        <p14:creationId xmlns:p14="http://schemas.microsoft.com/office/powerpoint/2010/main" val="379437212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0F9E-C075-403E-A408-EBA7CD5D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50" y="759290"/>
            <a:ext cx="4699708" cy="696716"/>
          </a:xfrm>
        </p:spPr>
        <p:txBody>
          <a:bodyPr>
            <a:normAutofit fontScale="90000"/>
          </a:bodyPr>
          <a:lstStyle/>
          <a:p>
            <a:r>
              <a:rPr lang="en-US" sz="44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DISADVANTAGES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EBFE-7E51-40E4-94B8-6955396390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9065" y="2238461"/>
            <a:ext cx="9846615" cy="386024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One of the most observable mistake is heavy dependency on the quality of cam and the amount of lighting in the room.</a:t>
            </a:r>
          </a:p>
          <a:p>
            <a:pPr marL="0" indent="0">
              <a:buNone/>
            </a:pPr>
            <a:endParaRPr lang="en-US" sz="2000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And it also make it compulsory to turn on low security in Gmail for submission of work and exam report to work.</a:t>
            </a:r>
          </a:p>
          <a:p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7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4000">
              <a:srgbClr val="CBE3D9"/>
            </a:gs>
            <a:gs pos="37000">
              <a:srgbClr val="DAEBE4"/>
            </a:gs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BB89DD-FEFA-4BAB-80FF-8DD865BC692C}"/>
              </a:ext>
            </a:extLst>
          </p:cNvPr>
          <p:cNvSpPr txBox="1"/>
          <p:nvPr/>
        </p:nvSpPr>
        <p:spPr>
          <a:xfrm>
            <a:off x="2171701" y="4551655"/>
            <a:ext cx="8443912" cy="461665"/>
          </a:xfrm>
          <a:prstGeom prst="rect">
            <a:avLst/>
          </a:prstGeom>
          <a:noFill/>
          <a:effectLst>
            <a:glow rad="9271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400" b="1" i="0" dirty="0">
                <a:solidFill>
                  <a:srgbClr val="202124"/>
                </a:solidFill>
                <a:effectLst/>
                <a:latin typeface="Google Sans"/>
              </a:rPr>
              <a:t>RAJIV GANDHI PROUDYOGIKI VISHWAVIDYALAYA   (</a:t>
            </a:r>
            <a:r>
              <a:rPr lang="en-IN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RGPV)</a:t>
            </a:r>
            <a:endParaRPr lang="en-IN" sz="2400" b="1" dirty="0">
              <a:effectLst/>
            </a:endParaRPr>
          </a:p>
        </p:txBody>
      </p:sp>
      <p:pic>
        <p:nvPicPr>
          <p:cNvPr id="1026" name="Picture 2" descr="Rajiv Gandhi Proudyogiki Vishwavidyalaya - Wikipedia">
            <a:extLst>
              <a:ext uri="{FF2B5EF4-FFF2-40B4-BE49-F238E27FC236}">
                <a16:creationId xmlns:a16="http://schemas.microsoft.com/office/drawing/2014/main" id="{DA36D578-67C2-421F-9436-0664035DB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801" y="2484767"/>
            <a:ext cx="1418397" cy="1508658"/>
          </a:xfrm>
          <a:prstGeom prst="rect">
            <a:avLst/>
          </a:prstGeom>
          <a:noFill/>
          <a:effectLst>
            <a:glow rad="393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F26C9-C591-499A-9726-91F393949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63" y="169835"/>
            <a:ext cx="1332669" cy="1332669"/>
          </a:xfrm>
          <a:prstGeom prst="ellipse">
            <a:avLst/>
          </a:prstGeom>
          <a:effectLst>
            <a:glow rad="241300">
              <a:srgbClr val="FF0000">
                <a:alpha val="40000"/>
              </a:srgb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31939-6BA8-4C64-8A59-386FFD379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25" y="147557"/>
            <a:ext cx="3333914" cy="1205771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A4B32F-5993-4552-B093-970DF56F23C6}"/>
              </a:ext>
            </a:extLst>
          </p:cNvPr>
          <p:cNvSpPr txBox="1"/>
          <p:nvPr/>
        </p:nvSpPr>
        <p:spPr>
          <a:xfrm>
            <a:off x="2934039" y="1741871"/>
            <a:ext cx="7742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omic Sans MS" panose="030F0702030302020204" pitchFamily="66" charset="0"/>
              </a:rPr>
              <a:t>LAKSHMI NAIRAIN COLLEGE OF TECHNOLOGY EXELLENCE</a:t>
            </a:r>
            <a:endParaRPr lang="en-IN" b="1" i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20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ashUpDi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3009D-01D8-46BC-BE65-A2AB6708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683" y="182880"/>
            <a:ext cx="5622388" cy="684190"/>
          </a:xfrm>
        </p:spPr>
        <p:txBody>
          <a:bodyPr>
            <a:normAutofit/>
          </a:bodyPr>
          <a:lstStyle/>
          <a:p>
            <a:r>
              <a:rPr lang="en-US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FUTURE</a:t>
            </a:r>
            <a:r>
              <a:rPr lang="en-US" dirty="0"/>
              <a:t>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AC8DD-7CB8-48DC-AAF4-C0B1E710B1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3" y="1164923"/>
            <a:ext cx="7024279" cy="9233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system can act as face lock in home or office and</a:t>
            </a:r>
          </a:p>
          <a:p>
            <a:pPr marL="0" indent="0">
              <a:buNone/>
            </a:pPr>
            <a:r>
              <a:rPr lang="en-US" dirty="0"/>
              <a:t>      act as a ledger of people trespassing the vicinity of place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4" name="Picture 2" descr="Smart Door Locks with Facial Recognition">
            <a:extLst>
              <a:ext uri="{FF2B5EF4-FFF2-40B4-BE49-F238E27FC236}">
                <a16:creationId xmlns:a16="http://schemas.microsoft.com/office/drawing/2014/main" id="{1E56D435-E794-415E-BD69-8D1164182B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t="1045" r="-74" b="-1045"/>
          <a:stretch/>
        </p:blipFill>
        <p:spPr bwMode="auto">
          <a:xfrm>
            <a:off x="7752835" y="10932"/>
            <a:ext cx="3710609" cy="20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Face Recognition Works in a Crowd - Kintronics">
            <a:extLst>
              <a:ext uri="{FF2B5EF4-FFF2-40B4-BE49-F238E27FC236}">
                <a16:creationId xmlns:a16="http://schemas.microsoft.com/office/drawing/2014/main" id="{2CC3B985-FE4A-46B3-8C94-7CBE90317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821" y="5119521"/>
            <a:ext cx="6316318" cy="175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8A1A8-22AD-441B-9098-3C25BB3B96E6}"/>
              </a:ext>
            </a:extLst>
          </p:cNvPr>
          <p:cNvSpPr txBox="1"/>
          <p:nvPr/>
        </p:nvSpPr>
        <p:spPr>
          <a:xfrm>
            <a:off x="6326256" y="3544066"/>
            <a:ext cx="5446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It can also help us to track and find people in the vicinity of required place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23535-14FC-46A4-B852-ED00E237C78B}"/>
              </a:ext>
            </a:extLst>
          </p:cNvPr>
          <p:cNvSpPr txBox="1"/>
          <p:nvPr/>
        </p:nvSpPr>
        <p:spPr>
          <a:xfrm>
            <a:off x="6326256" y="2596898"/>
            <a:ext cx="348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some new EV’s it can also be used as </a:t>
            </a:r>
            <a:r>
              <a:rPr lang="en-US" dirty="0">
                <a:latin typeface="Bahnschrift Light Condensed" panose="020B0502040204020203" pitchFamily="34" charset="0"/>
              </a:rPr>
              <a:t>anti theft </a:t>
            </a:r>
            <a:r>
              <a:rPr lang="en-US" dirty="0"/>
              <a:t>system.</a:t>
            </a:r>
          </a:p>
          <a:p>
            <a:endParaRPr lang="en-IN" dirty="0"/>
          </a:p>
        </p:txBody>
      </p:sp>
      <p:pic>
        <p:nvPicPr>
          <p:cNvPr id="1032" name="Picture 8" descr="How To Get Your Car Stolen">
            <a:extLst>
              <a:ext uri="{FF2B5EF4-FFF2-40B4-BE49-F238E27FC236}">
                <a16:creationId xmlns:a16="http://schemas.microsoft.com/office/drawing/2014/main" id="{330AAAA8-D678-4532-973C-32C67C2F4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59" y="2088254"/>
            <a:ext cx="3776870" cy="216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DD9083A-7AC7-4DF0-882E-B158E2D29A62}"/>
              </a:ext>
            </a:extLst>
          </p:cNvPr>
          <p:cNvSpPr/>
          <p:nvPr/>
        </p:nvSpPr>
        <p:spPr>
          <a:xfrm>
            <a:off x="6859973" y="1164923"/>
            <a:ext cx="654010" cy="210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DE59AAF-F291-4DFA-9172-A51A0B5A78D5}"/>
              </a:ext>
            </a:extLst>
          </p:cNvPr>
          <p:cNvSpPr/>
          <p:nvPr/>
        </p:nvSpPr>
        <p:spPr>
          <a:xfrm rot="10800000">
            <a:off x="5502137" y="2958149"/>
            <a:ext cx="654010" cy="210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83400D4-3C6B-4DC3-80A1-E22845430624}"/>
              </a:ext>
            </a:extLst>
          </p:cNvPr>
          <p:cNvSpPr/>
          <p:nvPr/>
        </p:nvSpPr>
        <p:spPr>
          <a:xfrm rot="5400000">
            <a:off x="7865771" y="4592746"/>
            <a:ext cx="654010" cy="210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7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6000">
              <a:srgbClr val="C072C8">
                <a:alpha val="15000"/>
              </a:srgbClr>
            </a:gs>
            <a:gs pos="16000">
              <a:schemeClr val="bg2">
                <a:shade val="98000"/>
                <a:satMod val="120000"/>
                <a:lumMod val="98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83289-31E0-4070-B799-D610B9A27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413" y="285750"/>
            <a:ext cx="3871912" cy="746820"/>
          </a:xfrm>
        </p:spPr>
        <p:txBody>
          <a:bodyPr>
            <a:normAutofit/>
          </a:bodyPr>
          <a:lstStyle/>
          <a:p>
            <a:r>
              <a:rPr lang="en-US" i="1" u="sng" dirty="0">
                <a:latin typeface="Forte" panose="03060902040502070203" pitchFamily="66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22ECD-34C4-4C33-ADE6-F6AD88E36DB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4738" y="1491175"/>
            <a:ext cx="10782226" cy="4582484"/>
          </a:xfrm>
        </p:spPr>
        <p:txBody>
          <a:bodyPr>
            <a:noAutofit/>
          </a:bodyPr>
          <a:lstStyle/>
          <a:p>
            <a:pPr marL="0" marR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800" spc="-5" dirty="0">
                <a:solidFill>
                  <a:srgbClr val="292929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With the advent of COVID-19, remote working and learning has blossomed. However, there has been </a:t>
            </a:r>
            <a:r>
              <a:rPr lang="en-US" sz="1800" spc="-5" dirty="0">
                <a:solidFill>
                  <a:srgbClr val="292929"/>
                </a:solidFill>
                <a:latin typeface="Candara" panose="020E0502030303020204" pitchFamily="34" charset="0"/>
                <a:ea typeface="Times New Roman" panose="02020603050405020304" pitchFamily="18" charset="0"/>
              </a:rPr>
              <a:t>very little</a:t>
            </a:r>
            <a:r>
              <a:rPr lang="en-US" sz="1800" spc="-5" dirty="0">
                <a:solidFill>
                  <a:srgbClr val="292929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 solution to </a:t>
            </a:r>
            <a:r>
              <a:rPr lang="en-US" sz="1800" spc="-5" dirty="0">
                <a:solidFill>
                  <a:srgbClr val="292929"/>
                </a:solidFill>
                <a:latin typeface="Candara" panose="020E0502030303020204" pitchFamily="34" charset="0"/>
                <a:ea typeface="Times New Roman" panose="02020603050405020304" pitchFamily="18" charset="0"/>
              </a:rPr>
              <a:t>monitor the quality and maintain integrity of work</a:t>
            </a:r>
            <a:r>
              <a:rPr lang="en-US" sz="1800" spc="-5" dirty="0">
                <a:solidFill>
                  <a:srgbClr val="292929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. Somewhere it has changed to an </a:t>
            </a:r>
            <a:r>
              <a:rPr lang="en-US" sz="1800" spc="-5" dirty="0">
                <a:solidFill>
                  <a:srgbClr val="292929"/>
                </a:solidFill>
                <a:latin typeface="Bodoni MT Black" panose="02070A03080606020203" pitchFamily="18" charset="0"/>
                <a:ea typeface="Times New Roman" panose="02020603050405020304" pitchFamily="18" charset="0"/>
              </a:rPr>
              <a:t>google</a:t>
            </a:r>
            <a:r>
              <a:rPr lang="en-US" sz="1800" spc="-5" dirty="0">
                <a:solidFill>
                  <a:srgbClr val="292929"/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</a:rPr>
              <a:t> forms </a:t>
            </a:r>
            <a:r>
              <a:rPr lang="en-US" sz="1800" spc="-5" dirty="0">
                <a:solidFill>
                  <a:srgbClr val="292929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where students can just copy and paste from the internet, while some have just canceled them </a:t>
            </a:r>
            <a:r>
              <a:rPr lang="en-US" sz="1800" spc="-5" dirty="0" err="1">
                <a:solidFill>
                  <a:srgbClr val="292929"/>
                </a:solidFill>
                <a:effectLst/>
                <a:latin typeface="Candara" panose="020E0502030303020204" pitchFamily="34" charset="0"/>
                <a:ea typeface="Times New Roman" panose="02020603050405020304" pitchFamily="18" charset="0"/>
              </a:rPr>
              <a:t>outright.</a:t>
            </a:r>
            <a:r>
              <a:rPr lang="en-US" sz="1800" b="0" dirty="0" err="1">
                <a:latin typeface="Candara" panose="020E0502030303020204" pitchFamily="34" charset="0"/>
              </a:rPr>
              <a:t>In</a:t>
            </a:r>
            <a:r>
              <a:rPr lang="en-US" sz="1800" b="0" dirty="0">
                <a:latin typeface="Candara" panose="020E0502030303020204" pitchFamily="34" charset="0"/>
              </a:rPr>
              <a:t>  addition to traditional test venues. This system supports accessible testing in remote areas, for people who can’t travel, etc. And it </a:t>
            </a:r>
            <a:r>
              <a:rPr lang="en-US" sz="1800" dirty="0">
                <a:latin typeface="Candara" panose="020E0502030303020204" pitchFamily="34" charset="0"/>
              </a:rPr>
              <a:t>e</a:t>
            </a:r>
            <a:r>
              <a:rPr lang="en-US" sz="1800" b="0" dirty="0">
                <a:latin typeface="Candara" panose="020E0502030303020204" pitchFamily="34" charset="0"/>
              </a:rPr>
              <a:t>nables a more personalized provision in future</a:t>
            </a:r>
            <a:r>
              <a:rPr lang="en-US" sz="1800" dirty="0">
                <a:solidFill>
                  <a:srgbClr val="353535"/>
                </a:solidFill>
                <a:latin typeface="Candara" panose="020E0502030303020204" pitchFamily="34" charset="0"/>
              </a:rPr>
              <a:t>.</a:t>
            </a:r>
            <a:br>
              <a:rPr lang="en-US" sz="1800" dirty="0">
                <a:solidFill>
                  <a:srgbClr val="353535"/>
                </a:solidFill>
                <a:latin typeface="Candara" panose="020E0502030303020204" pitchFamily="34" charset="0"/>
              </a:rPr>
            </a:br>
            <a:endParaRPr lang="en-US" sz="1800" dirty="0">
              <a:solidFill>
                <a:srgbClr val="353535"/>
              </a:solidFill>
              <a:latin typeface="Candara" panose="020E0502030303020204" pitchFamily="34" charset="0"/>
            </a:endParaRPr>
          </a:p>
          <a:p>
            <a:pPr marL="0" marR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1800" dirty="0">
                <a:solidFill>
                  <a:srgbClr val="353535"/>
                </a:solidFill>
                <a:latin typeface="Candara" panose="020E0502030303020204" pitchFamily="34" charset="0"/>
              </a:rPr>
              <a:t>Our project is desig</a:t>
            </a:r>
            <a:r>
              <a:rPr lang="en-US" dirty="0">
                <a:solidFill>
                  <a:srgbClr val="353535"/>
                </a:solidFill>
                <a:latin typeface="Candara" panose="020E0502030303020204" pitchFamily="34" charset="0"/>
              </a:rPr>
              <a:t>ned to monitor basically faces and there movement  when we open it a GUI window will appear and we have mainly 2 option either to just detect the presence of the user or to detect that the authorized person is there or not. Totally it is based on python and its libraries , there are mainly 68 facial landmarks necessary for face detection and recognition . Why we think of these can be a question, as we all are the part of these all work from home since one and half year and all have noticed the difficulties . Therefore , to make one-self  to be alert while working without the work atmosphere and to maintain </a:t>
            </a:r>
            <a:r>
              <a:rPr lang="en-US">
                <a:solidFill>
                  <a:srgbClr val="353535"/>
                </a:solidFill>
                <a:latin typeface="Candara" panose="020E0502030303020204" pitchFamily="34" charset="0"/>
              </a:rPr>
              <a:t>there focus</a:t>
            </a:r>
            <a:endParaRPr lang="en-US" dirty="0">
              <a:solidFill>
                <a:srgbClr val="353535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24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 shadeToTitle="1">
        <a:gradFill flip="none" rotWithShape="1">
          <a:gsLst>
            <a:gs pos="93000">
              <a:srgbClr val="EAC8F0"/>
            </a:gs>
            <a:gs pos="0">
              <a:srgbClr val="FFCCFF"/>
            </a:gs>
            <a:gs pos="100000">
              <a:schemeClr val="accent6">
                <a:lumMod val="97000"/>
                <a:lumOff val="3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B9CB-EB0D-4718-9E8D-0C39D913F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830" y="0"/>
            <a:ext cx="2630658" cy="609034"/>
          </a:xfrm>
        </p:spPr>
        <p:txBody>
          <a:bodyPr>
            <a:normAutofit fontScale="90000"/>
          </a:bodyPr>
          <a:lstStyle/>
          <a:p>
            <a:r>
              <a:rPr lang="en-US" sz="5300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refrences</a:t>
            </a: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28A03A-83CF-4EC4-9302-94A4E4FA19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8139" y="1165625"/>
            <a:ext cx="11065565" cy="6136323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Berkey, Dennis &amp; </a:t>
            </a:r>
            <a:r>
              <a:rPr lang="en-GB" sz="1600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Halfond</a:t>
            </a: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Jay. (2015) Cheating, Student Authentication and Proctoring in Online Programs. </a:t>
            </a:r>
            <a:r>
              <a:rPr lang="en-GB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New England Journal of Higher Education, </a:t>
            </a:r>
            <a:r>
              <a:rPr lang="en-GB" sz="16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http://www.nebhe.org/thejournal/cheating-student-authentication-and-proctoring-in-online-programs/</a:t>
            </a:r>
            <a:endParaRPr lang="en-GB" sz="16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Karim, Michael &amp; Kaminsky, Samuel &amp; Behrend, Tara. (2014). Cheating, Reactions, and Performance in Remotely Proctored Testing: An Exploratory Experimental Study. </a:t>
            </a:r>
            <a:r>
              <a:rPr lang="en-GB" sz="16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Business and Psychology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29. 1-18. 10.1007/s10869-014-9343-z.</a:t>
            </a:r>
          </a:p>
          <a:p>
            <a:pPr marL="0" indent="0">
              <a:buClr>
                <a:schemeClr val="tx1"/>
              </a:buClr>
              <a:buNone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M. Günther, D. 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Haufe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R.P. 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Würtz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Face recognition with disparity corrected Gabor phase differences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In Artificial neural networks and machine learning, volume 7552 of Lecture Notes in Computer Science, pages 411-418. 9/2012.’</a:t>
            </a:r>
          </a:p>
          <a:p>
            <a:pPr marL="0" indent="0">
              <a:buClr>
                <a:schemeClr val="tx1"/>
              </a:buClr>
              <a:buNone/>
            </a:pP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Python 3.9.0 is the newest major release of the Python programming language, and it contains many new features and optimizations,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https://www.python.org/downloads/release/python-390/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Facial recognition using open cv ,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https://www.datacamp.com/community/tutorials/face-detection-python-opencv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q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76500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iagBrick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3BF8A-8E51-4361-A208-CF15FF1B0A71}"/>
              </a:ext>
            </a:extLst>
          </p:cNvPr>
          <p:cNvSpPr txBox="1"/>
          <p:nvPr/>
        </p:nvSpPr>
        <p:spPr>
          <a:xfrm>
            <a:off x="646343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87099-FAB3-4B64-9B2D-6BD6C78E84FD}"/>
              </a:ext>
            </a:extLst>
          </p:cNvPr>
          <p:cNvSpPr txBox="1"/>
          <p:nvPr/>
        </p:nvSpPr>
        <p:spPr>
          <a:xfrm rot="21150290">
            <a:off x="2650969" y="1809040"/>
            <a:ext cx="664189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atin typeface="Bodoni MT" panose="02070603080606020203" pitchFamily="18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3341037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45000"/>
                <a:lumOff val="55000"/>
              </a:schemeClr>
            </a:gs>
            <a:gs pos="60000">
              <a:schemeClr val="accent2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5B2DC8-73BB-479E-A5A2-37A1718F5E72}"/>
              </a:ext>
            </a:extLst>
          </p:cNvPr>
          <p:cNvSpPr txBox="1"/>
          <p:nvPr/>
        </p:nvSpPr>
        <p:spPr>
          <a:xfrm>
            <a:off x="4007111" y="321783"/>
            <a:ext cx="3352850" cy="954107"/>
          </a:xfrm>
          <a:custGeom>
            <a:avLst/>
            <a:gdLst>
              <a:gd name="connsiteX0" fmla="*/ 0 w 3352850"/>
              <a:gd name="connsiteY0" fmla="*/ 0 h 954107"/>
              <a:gd name="connsiteX1" fmla="*/ 737627 w 3352850"/>
              <a:gd name="connsiteY1" fmla="*/ 0 h 954107"/>
              <a:gd name="connsiteX2" fmla="*/ 1408197 w 3352850"/>
              <a:gd name="connsiteY2" fmla="*/ 0 h 954107"/>
              <a:gd name="connsiteX3" fmla="*/ 2045239 w 3352850"/>
              <a:gd name="connsiteY3" fmla="*/ 0 h 954107"/>
              <a:gd name="connsiteX4" fmla="*/ 2615223 w 3352850"/>
              <a:gd name="connsiteY4" fmla="*/ 0 h 954107"/>
              <a:gd name="connsiteX5" fmla="*/ 3352850 w 3352850"/>
              <a:gd name="connsiteY5" fmla="*/ 0 h 954107"/>
              <a:gd name="connsiteX6" fmla="*/ 3352850 w 3352850"/>
              <a:gd name="connsiteY6" fmla="*/ 467512 h 954107"/>
              <a:gd name="connsiteX7" fmla="*/ 3352850 w 3352850"/>
              <a:gd name="connsiteY7" fmla="*/ 954107 h 954107"/>
              <a:gd name="connsiteX8" fmla="*/ 2615223 w 3352850"/>
              <a:gd name="connsiteY8" fmla="*/ 954107 h 954107"/>
              <a:gd name="connsiteX9" fmla="*/ 2011710 w 3352850"/>
              <a:gd name="connsiteY9" fmla="*/ 954107 h 954107"/>
              <a:gd name="connsiteX10" fmla="*/ 1307611 w 3352850"/>
              <a:gd name="connsiteY10" fmla="*/ 954107 h 954107"/>
              <a:gd name="connsiteX11" fmla="*/ 603513 w 3352850"/>
              <a:gd name="connsiteY11" fmla="*/ 954107 h 954107"/>
              <a:gd name="connsiteX12" fmla="*/ 0 w 3352850"/>
              <a:gd name="connsiteY12" fmla="*/ 954107 h 954107"/>
              <a:gd name="connsiteX13" fmla="*/ 0 w 3352850"/>
              <a:gd name="connsiteY13" fmla="*/ 505677 h 954107"/>
              <a:gd name="connsiteX14" fmla="*/ 0 w 3352850"/>
              <a:gd name="connsiteY14" fmla="*/ 0 h 954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52850" h="954107" extrusionOk="0">
                <a:moveTo>
                  <a:pt x="0" y="0"/>
                </a:moveTo>
                <a:cubicBezTo>
                  <a:pt x="246720" y="-12034"/>
                  <a:pt x="467918" y="3394"/>
                  <a:pt x="737627" y="0"/>
                </a:cubicBezTo>
                <a:cubicBezTo>
                  <a:pt x="1007336" y="-3394"/>
                  <a:pt x="1259475" y="8065"/>
                  <a:pt x="1408197" y="0"/>
                </a:cubicBezTo>
                <a:cubicBezTo>
                  <a:pt x="1556919" y="-8065"/>
                  <a:pt x="1891900" y="-1212"/>
                  <a:pt x="2045239" y="0"/>
                </a:cubicBezTo>
                <a:cubicBezTo>
                  <a:pt x="2198578" y="1212"/>
                  <a:pt x="2445662" y="5749"/>
                  <a:pt x="2615223" y="0"/>
                </a:cubicBezTo>
                <a:cubicBezTo>
                  <a:pt x="2784784" y="-5749"/>
                  <a:pt x="3177870" y="-3245"/>
                  <a:pt x="3352850" y="0"/>
                </a:cubicBezTo>
                <a:cubicBezTo>
                  <a:pt x="3350893" y="181621"/>
                  <a:pt x="3364464" y="269408"/>
                  <a:pt x="3352850" y="467512"/>
                </a:cubicBezTo>
                <a:cubicBezTo>
                  <a:pt x="3341236" y="665616"/>
                  <a:pt x="3350500" y="827134"/>
                  <a:pt x="3352850" y="954107"/>
                </a:cubicBezTo>
                <a:cubicBezTo>
                  <a:pt x="3137608" y="966501"/>
                  <a:pt x="2768189" y="977103"/>
                  <a:pt x="2615223" y="954107"/>
                </a:cubicBezTo>
                <a:cubicBezTo>
                  <a:pt x="2462257" y="931111"/>
                  <a:pt x="2242666" y="951224"/>
                  <a:pt x="2011710" y="954107"/>
                </a:cubicBezTo>
                <a:cubicBezTo>
                  <a:pt x="1780754" y="956990"/>
                  <a:pt x="1574712" y="958506"/>
                  <a:pt x="1307611" y="954107"/>
                </a:cubicBezTo>
                <a:cubicBezTo>
                  <a:pt x="1040510" y="949708"/>
                  <a:pt x="782963" y="920809"/>
                  <a:pt x="603513" y="954107"/>
                </a:cubicBezTo>
                <a:cubicBezTo>
                  <a:pt x="424063" y="987405"/>
                  <a:pt x="128848" y="934237"/>
                  <a:pt x="0" y="954107"/>
                </a:cubicBezTo>
                <a:cubicBezTo>
                  <a:pt x="-13620" y="827066"/>
                  <a:pt x="-4543" y="680370"/>
                  <a:pt x="0" y="505677"/>
                </a:cubicBezTo>
                <a:cubicBezTo>
                  <a:pt x="4543" y="330984"/>
                  <a:pt x="-3539" y="237209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288166589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MINOR PROJECT-1 </a:t>
            </a:r>
            <a:r>
              <a:rPr lang="en-US" sz="2800" u="sng" dirty="0"/>
              <a:t>(EC-508)</a:t>
            </a:r>
            <a:endParaRPr lang="en-IN" sz="2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34FE8-FA53-44D5-A17B-D1447EBD61A9}"/>
              </a:ext>
            </a:extLst>
          </p:cNvPr>
          <p:cNvSpPr txBox="1"/>
          <p:nvPr/>
        </p:nvSpPr>
        <p:spPr>
          <a:xfrm>
            <a:off x="427934" y="4854120"/>
            <a:ext cx="6281532" cy="923330"/>
          </a:xfrm>
          <a:custGeom>
            <a:avLst/>
            <a:gdLst>
              <a:gd name="connsiteX0" fmla="*/ 0 w 6281532"/>
              <a:gd name="connsiteY0" fmla="*/ 0 h 923330"/>
              <a:gd name="connsiteX1" fmla="*/ 760763 w 6281532"/>
              <a:gd name="connsiteY1" fmla="*/ 0 h 923330"/>
              <a:gd name="connsiteX2" fmla="*/ 1458711 w 6281532"/>
              <a:gd name="connsiteY2" fmla="*/ 0 h 923330"/>
              <a:gd name="connsiteX3" fmla="*/ 2031029 w 6281532"/>
              <a:gd name="connsiteY3" fmla="*/ 0 h 923330"/>
              <a:gd name="connsiteX4" fmla="*/ 2540531 w 6281532"/>
              <a:gd name="connsiteY4" fmla="*/ 0 h 923330"/>
              <a:gd name="connsiteX5" fmla="*/ 3050033 w 6281532"/>
              <a:gd name="connsiteY5" fmla="*/ 0 h 923330"/>
              <a:gd name="connsiteX6" fmla="*/ 3559535 w 6281532"/>
              <a:gd name="connsiteY6" fmla="*/ 0 h 923330"/>
              <a:gd name="connsiteX7" fmla="*/ 4320298 w 6281532"/>
              <a:gd name="connsiteY7" fmla="*/ 0 h 923330"/>
              <a:gd name="connsiteX8" fmla="*/ 5143877 w 6281532"/>
              <a:gd name="connsiteY8" fmla="*/ 0 h 923330"/>
              <a:gd name="connsiteX9" fmla="*/ 6281532 w 6281532"/>
              <a:gd name="connsiteY9" fmla="*/ 0 h 923330"/>
              <a:gd name="connsiteX10" fmla="*/ 6281532 w 6281532"/>
              <a:gd name="connsiteY10" fmla="*/ 452432 h 923330"/>
              <a:gd name="connsiteX11" fmla="*/ 6281532 w 6281532"/>
              <a:gd name="connsiteY11" fmla="*/ 923330 h 923330"/>
              <a:gd name="connsiteX12" fmla="*/ 5772030 w 6281532"/>
              <a:gd name="connsiteY12" fmla="*/ 923330 h 923330"/>
              <a:gd name="connsiteX13" fmla="*/ 5074082 w 6281532"/>
              <a:gd name="connsiteY13" fmla="*/ 923330 h 923330"/>
              <a:gd name="connsiteX14" fmla="*/ 4501765 w 6281532"/>
              <a:gd name="connsiteY14" fmla="*/ 923330 h 923330"/>
              <a:gd name="connsiteX15" fmla="*/ 3929447 w 6281532"/>
              <a:gd name="connsiteY15" fmla="*/ 923330 h 923330"/>
              <a:gd name="connsiteX16" fmla="*/ 3357130 w 6281532"/>
              <a:gd name="connsiteY16" fmla="*/ 923330 h 923330"/>
              <a:gd name="connsiteX17" fmla="*/ 2596367 w 6281532"/>
              <a:gd name="connsiteY17" fmla="*/ 923330 h 923330"/>
              <a:gd name="connsiteX18" fmla="*/ 1772788 w 6281532"/>
              <a:gd name="connsiteY18" fmla="*/ 923330 h 923330"/>
              <a:gd name="connsiteX19" fmla="*/ 1137655 w 6281532"/>
              <a:gd name="connsiteY19" fmla="*/ 923330 h 923330"/>
              <a:gd name="connsiteX20" fmla="*/ 628153 w 6281532"/>
              <a:gd name="connsiteY20" fmla="*/ 923330 h 923330"/>
              <a:gd name="connsiteX21" fmla="*/ 0 w 6281532"/>
              <a:gd name="connsiteY21" fmla="*/ 923330 h 923330"/>
              <a:gd name="connsiteX22" fmla="*/ 0 w 6281532"/>
              <a:gd name="connsiteY22" fmla="*/ 470898 h 923330"/>
              <a:gd name="connsiteX23" fmla="*/ 0 w 6281532"/>
              <a:gd name="connsiteY23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281532" h="923330" extrusionOk="0">
                <a:moveTo>
                  <a:pt x="0" y="0"/>
                </a:moveTo>
                <a:cubicBezTo>
                  <a:pt x="317084" y="-9741"/>
                  <a:pt x="576365" y="26008"/>
                  <a:pt x="760763" y="0"/>
                </a:cubicBezTo>
                <a:cubicBezTo>
                  <a:pt x="945161" y="-26008"/>
                  <a:pt x="1216533" y="4335"/>
                  <a:pt x="1458711" y="0"/>
                </a:cubicBezTo>
                <a:cubicBezTo>
                  <a:pt x="1700889" y="-4335"/>
                  <a:pt x="1821656" y="-14355"/>
                  <a:pt x="2031029" y="0"/>
                </a:cubicBezTo>
                <a:cubicBezTo>
                  <a:pt x="2240402" y="14355"/>
                  <a:pt x="2305747" y="-3388"/>
                  <a:pt x="2540531" y="0"/>
                </a:cubicBezTo>
                <a:cubicBezTo>
                  <a:pt x="2775315" y="3388"/>
                  <a:pt x="2827650" y="14149"/>
                  <a:pt x="3050033" y="0"/>
                </a:cubicBezTo>
                <a:cubicBezTo>
                  <a:pt x="3272416" y="-14149"/>
                  <a:pt x="3393404" y="18367"/>
                  <a:pt x="3559535" y="0"/>
                </a:cubicBezTo>
                <a:cubicBezTo>
                  <a:pt x="3725666" y="-18367"/>
                  <a:pt x="3955471" y="-634"/>
                  <a:pt x="4320298" y="0"/>
                </a:cubicBezTo>
                <a:cubicBezTo>
                  <a:pt x="4685125" y="634"/>
                  <a:pt x="4881699" y="25206"/>
                  <a:pt x="5143877" y="0"/>
                </a:cubicBezTo>
                <a:cubicBezTo>
                  <a:pt x="5406055" y="-25206"/>
                  <a:pt x="5933856" y="-817"/>
                  <a:pt x="6281532" y="0"/>
                </a:cubicBezTo>
                <a:cubicBezTo>
                  <a:pt x="6267778" y="155888"/>
                  <a:pt x="6289664" y="275016"/>
                  <a:pt x="6281532" y="452432"/>
                </a:cubicBezTo>
                <a:cubicBezTo>
                  <a:pt x="6273400" y="629848"/>
                  <a:pt x="6297944" y="763360"/>
                  <a:pt x="6281532" y="923330"/>
                </a:cubicBezTo>
                <a:cubicBezTo>
                  <a:pt x="6174138" y="905355"/>
                  <a:pt x="5968571" y="910322"/>
                  <a:pt x="5772030" y="923330"/>
                </a:cubicBezTo>
                <a:cubicBezTo>
                  <a:pt x="5575489" y="936338"/>
                  <a:pt x="5386689" y="932455"/>
                  <a:pt x="5074082" y="923330"/>
                </a:cubicBezTo>
                <a:cubicBezTo>
                  <a:pt x="4761475" y="914205"/>
                  <a:pt x="4651332" y="931417"/>
                  <a:pt x="4501765" y="923330"/>
                </a:cubicBezTo>
                <a:cubicBezTo>
                  <a:pt x="4352198" y="915243"/>
                  <a:pt x="4059876" y="923150"/>
                  <a:pt x="3929447" y="923330"/>
                </a:cubicBezTo>
                <a:cubicBezTo>
                  <a:pt x="3799018" y="923510"/>
                  <a:pt x="3511130" y="948713"/>
                  <a:pt x="3357130" y="923330"/>
                </a:cubicBezTo>
                <a:cubicBezTo>
                  <a:pt x="3203130" y="897947"/>
                  <a:pt x="2944887" y="940739"/>
                  <a:pt x="2596367" y="923330"/>
                </a:cubicBezTo>
                <a:cubicBezTo>
                  <a:pt x="2247847" y="905921"/>
                  <a:pt x="2149334" y="930909"/>
                  <a:pt x="1772788" y="923330"/>
                </a:cubicBezTo>
                <a:cubicBezTo>
                  <a:pt x="1396242" y="915751"/>
                  <a:pt x="1443569" y="919685"/>
                  <a:pt x="1137655" y="923330"/>
                </a:cubicBezTo>
                <a:cubicBezTo>
                  <a:pt x="831741" y="926975"/>
                  <a:pt x="764493" y="948767"/>
                  <a:pt x="628153" y="923330"/>
                </a:cubicBezTo>
                <a:cubicBezTo>
                  <a:pt x="491813" y="897893"/>
                  <a:pt x="175555" y="900707"/>
                  <a:pt x="0" y="923330"/>
                </a:cubicBezTo>
                <a:cubicBezTo>
                  <a:pt x="22180" y="796041"/>
                  <a:pt x="3998" y="650692"/>
                  <a:pt x="0" y="470898"/>
                </a:cubicBezTo>
                <a:cubicBezTo>
                  <a:pt x="-3998" y="291104"/>
                  <a:pt x="5140" y="158509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72510930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GROUP LEADER :- PRIYA RAJ          (0176EC191055) </a:t>
            </a:r>
          </a:p>
          <a:p>
            <a:r>
              <a:rPr lang="en-US" b="1" dirty="0"/>
              <a:t>MEMBERS  :-          RAHUL TIWARI    (0176EC191061)</a:t>
            </a:r>
          </a:p>
          <a:p>
            <a:r>
              <a:rPr lang="en-US" b="1" dirty="0"/>
              <a:t>                               RIDDIM JAIN      (0176EC191064)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B303F-484C-4F79-9E3C-EA0AF77EC9EB}"/>
              </a:ext>
            </a:extLst>
          </p:cNvPr>
          <p:cNvSpPr txBox="1"/>
          <p:nvPr/>
        </p:nvSpPr>
        <p:spPr>
          <a:xfrm>
            <a:off x="6921550" y="4854120"/>
            <a:ext cx="504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IN CHARGE :- DR.APARNA GUPTA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CEE44-E5B1-43C2-888D-C84E2119FBC0}"/>
              </a:ext>
            </a:extLst>
          </p:cNvPr>
          <p:cNvSpPr txBox="1"/>
          <p:nvPr/>
        </p:nvSpPr>
        <p:spPr>
          <a:xfrm>
            <a:off x="6921550" y="5408118"/>
            <a:ext cx="5248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PROJECT GUIDE:- PROF.SANKET CHOUDHARY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2489A-53CA-46C5-8866-9EC7133F25EA}"/>
              </a:ext>
            </a:extLst>
          </p:cNvPr>
          <p:cNvSpPr txBox="1"/>
          <p:nvPr/>
        </p:nvSpPr>
        <p:spPr>
          <a:xfrm rot="10800000" flipV="1">
            <a:off x="1876715" y="2143139"/>
            <a:ext cx="8438569" cy="144655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latin typeface="Copperplate Gothic Bold" panose="020E0705020206020404" pitchFamily="34" charset="0"/>
              </a:rPr>
              <a:t>MONITORING  AND ALERT SYSTEM</a:t>
            </a:r>
            <a:endParaRPr lang="en-IN" sz="4400" dirty="0">
              <a:effectLst>
                <a:innerShdw blurRad="63500" dist="50800" dir="162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579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25000">
              <a:schemeClr val="accent5">
                <a:lumMod val="45000"/>
                <a:lumOff val="55000"/>
              </a:schemeClr>
            </a:gs>
            <a:gs pos="61000">
              <a:schemeClr val="accent5">
                <a:lumMod val="45000"/>
                <a:lumOff val="55000"/>
              </a:schemeClr>
            </a:gs>
            <a:gs pos="82000">
              <a:schemeClr val="accent5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7CE6E2F-943F-4B40-B5CF-E874DFF08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236" y="2271713"/>
            <a:ext cx="5014913" cy="3782384"/>
          </a:xfrm>
          <a:custGeom>
            <a:avLst/>
            <a:gdLst>
              <a:gd name="connsiteX0" fmla="*/ 0 w 5014913"/>
              <a:gd name="connsiteY0" fmla="*/ 0 h 3782384"/>
              <a:gd name="connsiteX1" fmla="*/ 456914 w 5014913"/>
              <a:gd name="connsiteY1" fmla="*/ 0 h 3782384"/>
              <a:gd name="connsiteX2" fmla="*/ 1064276 w 5014913"/>
              <a:gd name="connsiteY2" fmla="*/ 0 h 3782384"/>
              <a:gd name="connsiteX3" fmla="*/ 1571339 w 5014913"/>
              <a:gd name="connsiteY3" fmla="*/ 0 h 3782384"/>
              <a:gd name="connsiteX4" fmla="*/ 2128552 w 5014913"/>
              <a:gd name="connsiteY4" fmla="*/ 0 h 3782384"/>
              <a:gd name="connsiteX5" fmla="*/ 2735914 w 5014913"/>
              <a:gd name="connsiteY5" fmla="*/ 0 h 3782384"/>
              <a:gd name="connsiteX6" fmla="*/ 3293126 w 5014913"/>
              <a:gd name="connsiteY6" fmla="*/ 0 h 3782384"/>
              <a:gd name="connsiteX7" fmla="*/ 3750040 w 5014913"/>
              <a:gd name="connsiteY7" fmla="*/ 0 h 3782384"/>
              <a:gd name="connsiteX8" fmla="*/ 4357402 w 5014913"/>
              <a:gd name="connsiteY8" fmla="*/ 0 h 3782384"/>
              <a:gd name="connsiteX9" fmla="*/ 5014913 w 5014913"/>
              <a:gd name="connsiteY9" fmla="*/ 0 h 3782384"/>
              <a:gd name="connsiteX10" fmla="*/ 5014913 w 5014913"/>
              <a:gd name="connsiteY10" fmla="*/ 615988 h 3782384"/>
              <a:gd name="connsiteX11" fmla="*/ 5014913 w 5014913"/>
              <a:gd name="connsiteY11" fmla="*/ 1156329 h 3782384"/>
              <a:gd name="connsiteX12" fmla="*/ 5014913 w 5014913"/>
              <a:gd name="connsiteY12" fmla="*/ 1583198 h 3782384"/>
              <a:gd name="connsiteX13" fmla="*/ 5014913 w 5014913"/>
              <a:gd name="connsiteY13" fmla="*/ 2123538 h 3782384"/>
              <a:gd name="connsiteX14" fmla="*/ 5014913 w 5014913"/>
              <a:gd name="connsiteY14" fmla="*/ 2588231 h 3782384"/>
              <a:gd name="connsiteX15" fmla="*/ 5014913 w 5014913"/>
              <a:gd name="connsiteY15" fmla="*/ 3166396 h 3782384"/>
              <a:gd name="connsiteX16" fmla="*/ 5014913 w 5014913"/>
              <a:gd name="connsiteY16" fmla="*/ 3782384 h 3782384"/>
              <a:gd name="connsiteX17" fmla="*/ 4457700 w 5014913"/>
              <a:gd name="connsiteY17" fmla="*/ 3782384 h 3782384"/>
              <a:gd name="connsiteX18" fmla="*/ 3800190 w 5014913"/>
              <a:gd name="connsiteY18" fmla="*/ 3782384 h 3782384"/>
              <a:gd name="connsiteX19" fmla="*/ 3293126 w 5014913"/>
              <a:gd name="connsiteY19" fmla="*/ 3782384 h 3782384"/>
              <a:gd name="connsiteX20" fmla="*/ 2685765 w 5014913"/>
              <a:gd name="connsiteY20" fmla="*/ 3782384 h 3782384"/>
              <a:gd name="connsiteX21" fmla="*/ 2128552 w 5014913"/>
              <a:gd name="connsiteY21" fmla="*/ 3782384 h 3782384"/>
              <a:gd name="connsiteX22" fmla="*/ 1521190 w 5014913"/>
              <a:gd name="connsiteY22" fmla="*/ 3782384 h 3782384"/>
              <a:gd name="connsiteX23" fmla="*/ 913829 w 5014913"/>
              <a:gd name="connsiteY23" fmla="*/ 3782384 h 3782384"/>
              <a:gd name="connsiteX24" fmla="*/ 0 w 5014913"/>
              <a:gd name="connsiteY24" fmla="*/ 3782384 h 3782384"/>
              <a:gd name="connsiteX25" fmla="*/ 0 w 5014913"/>
              <a:gd name="connsiteY25" fmla="*/ 3204220 h 3782384"/>
              <a:gd name="connsiteX26" fmla="*/ 0 w 5014913"/>
              <a:gd name="connsiteY26" fmla="*/ 2701703 h 3782384"/>
              <a:gd name="connsiteX27" fmla="*/ 0 w 5014913"/>
              <a:gd name="connsiteY27" fmla="*/ 2199186 h 3782384"/>
              <a:gd name="connsiteX28" fmla="*/ 0 w 5014913"/>
              <a:gd name="connsiteY28" fmla="*/ 1734493 h 3782384"/>
              <a:gd name="connsiteX29" fmla="*/ 0 w 5014913"/>
              <a:gd name="connsiteY29" fmla="*/ 1156329 h 3782384"/>
              <a:gd name="connsiteX30" fmla="*/ 0 w 5014913"/>
              <a:gd name="connsiteY30" fmla="*/ 540341 h 3782384"/>
              <a:gd name="connsiteX31" fmla="*/ 0 w 5014913"/>
              <a:gd name="connsiteY31" fmla="*/ 0 h 378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014913" h="3782384" fill="none" extrusionOk="0">
                <a:moveTo>
                  <a:pt x="0" y="0"/>
                </a:moveTo>
                <a:cubicBezTo>
                  <a:pt x="155455" y="-47082"/>
                  <a:pt x="330910" y="9795"/>
                  <a:pt x="456914" y="0"/>
                </a:cubicBezTo>
                <a:cubicBezTo>
                  <a:pt x="582918" y="-9795"/>
                  <a:pt x="826166" y="26205"/>
                  <a:pt x="1064276" y="0"/>
                </a:cubicBezTo>
                <a:cubicBezTo>
                  <a:pt x="1302386" y="-26205"/>
                  <a:pt x="1383217" y="16828"/>
                  <a:pt x="1571339" y="0"/>
                </a:cubicBezTo>
                <a:cubicBezTo>
                  <a:pt x="1759461" y="-16828"/>
                  <a:pt x="1984426" y="16639"/>
                  <a:pt x="2128552" y="0"/>
                </a:cubicBezTo>
                <a:cubicBezTo>
                  <a:pt x="2272678" y="-16639"/>
                  <a:pt x="2581079" y="46882"/>
                  <a:pt x="2735914" y="0"/>
                </a:cubicBezTo>
                <a:cubicBezTo>
                  <a:pt x="2890749" y="-46882"/>
                  <a:pt x="3018044" y="26584"/>
                  <a:pt x="3293126" y="0"/>
                </a:cubicBezTo>
                <a:cubicBezTo>
                  <a:pt x="3568208" y="-26584"/>
                  <a:pt x="3586519" y="1724"/>
                  <a:pt x="3750040" y="0"/>
                </a:cubicBezTo>
                <a:cubicBezTo>
                  <a:pt x="3913561" y="-1724"/>
                  <a:pt x="4126207" y="35105"/>
                  <a:pt x="4357402" y="0"/>
                </a:cubicBezTo>
                <a:cubicBezTo>
                  <a:pt x="4588597" y="-35105"/>
                  <a:pt x="4716221" y="68448"/>
                  <a:pt x="5014913" y="0"/>
                </a:cubicBezTo>
                <a:cubicBezTo>
                  <a:pt x="5029475" y="256368"/>
                  <a:pt x="4983287" y="381341"/>
                  <a:pt x="5014913" y="615988"/>
                </a:cubicBezTo>
                <a:cubicBezTo>
                  <a:pt x="5046539" y="850635"/>
                  <a:pt x="4987239" y="1014683"/>
                  <a:pt x="5014913" y="1156329"/>
                </a:cubicBezTo>
                <a:cubicBezTo>
                  <a:pt x="5042587" y="1297975"/>
                  <a:pt x="4986075" y="1479345"/>
                  <a:pt x="5014913" y="1583198"/>
                </a:cubicBezTo>
                <a:cubicBezTo>
                  <a:pt x="5043751" y="1687051"/>
                  <a:pt x="5003039" y="1877668"/>
                  <a:pt x="5014913" y="2123538"/>
                </a:cubicBezTo>
                <a:cubicBezTo>
                  <a:pt x="5026787" y="2369408"/>
                  <a:pt x="4991526" y="2415013"/>
                  <a:pt x="5014913" y="2588231"/>
                </a:cubicBezTo>
                <a:cubicBezTo>
                  <a:pt x="5038300" y="2761449"/>
                  <a:pt x="4945650" y="2909514"/>
                  <a:pt x="5014913" y="3166396"/>
                </a:cubicBezTo>
                <a:cubicBezTo>
                  <a:pt x="5084176" y="3423278"/>
                  <a:pt x="4988492" y="3616422"/>
                  <a:pt x="5014913" y="3782384"/>
                </a:cubicBezTo>
                <a:cubicBezTo>
                  <a:pt x="4749181" y="3794307"/>
                  <a:pt x="4688472" y="3725036"/>
                  <a:pt x="4457700" y="3782384"/>
                </a:cubicBezTo>
                <a:cubicBezTo>
                  <a:pt x="4226928" y="3839732"/>
                  <a:pt x="3934038" y="3717738"/>
                  <a:pt x="3800190" y="3782384"/>
                </a:cubicBezTo>
                <a:cubicBezTo>
                  <a:pt x="3666342" y="3847030"/>
                  <a:pt x="3526687" y="3761088"/>
                  <a:pt x="3293126" y="3782384"/>
                </a:cubicBezTo>
                <a:cubicBezTo>
                  <a:pt x="3059565" y="3803680"/>
                  <a:pt x="2947194" y="3726408"/>
                  <a:pt x="2685765" y="3782384"/>
                </a:cubicBezTo>
                <a:cubicBezTo>
                  <a:pt x="2424336" y="3838360"/>
                  <a:pt x="2312896" y="3777084"/>
                  <a:pt x="2128552" y="3782384"/>
                </a:cubicBezTo>
                <a:cubicBezTo>
                  <a:pt x="1944208" y="3787684"/>
                  <a:pt x="1655467" y="3759136"/>
                  <a:pt x="1521190" y="3782384"/>
                </a:cubicBezTo>
                <a:cubicBezTo>
                  <a:pt x="1386913" y="3805632"/>
                  <a:pt x="1125036" y="3751949"/>
                  <a:pt x="913829" y="3782384"/>
                </a:cubicBezTo>
                <a:cubicBezTo>
                  <a:pt x="702622" y="3812819"/>
                  <a:pt x="295810" y="3750467"/>
                  <a:pt x="0" y="3782384"/>
                </a:cubicBezTo>
                <a:cubicBezTo>
                  <a:pt x="-10821" y="3545801"/>
                  <a:pt x="1845" y="3449678"/>
                  <a:pt x="0" y="3204220"/>
                </a:cubicBezTo>
                <a:cubicBezTo>
                  <a:pt x="-1845" y="2958762"/>
                  <a:pt x="28113" y="2816765"/>
                  <a:pt x="0" y="2701703"/>
                </a:cubicBezTo>
                <a:cubicBezTo>
                  <a:pt x="-28113" y="2586641"/>
                  <a:pt x="34303" y="2431963"/>
                  <a:pt x="0" y="2199186"/>
                </a:cubicBezTo>
                <a:cubicBezTo>
                  <a:pt x="-34303" y="1966409"/>
                  <a:pt x="43448" y="1946929"/>
                  <a:pt x="0" y="1734493"/>
                </a:cubicBezTo>
                <a:cubicBezTo>
                  <a:pt x="-43448" y="1522057"/>
                  <a:pt x="51128" y="1416861"/>
                  <a:pt x="0" y="1156329"/>
                </a:cubicBezTo>
                <a:cubicBezTo>
                  <a:pt x="-51128" y="895797"/>
                  <a:pt x="30127" y="703678"/>
                  <a:pt x="0" y="540341"/>
                </a:cubicBezTo>
                <a:cubicBezTo>
                  <a:pt x="-30127" y="377004"/>
                  <a:pt x="58984" y="133310"/>
                  <a:pt x="0" y="0"/>
                </a:cubicBezTo>
                <a:close/>
              </a:path>
              <a:path w="5014913" h="3782384" stroke="0" extrusionOk="0">
                <a:moveTo>
                  <a:pt x="0" y="0"/>
                </a:moveTo>
                <a:cubicBezTo>
                  <a:pt x="116612" y="-34095"/>
                  <a:pt x="323280" y="30266"/>
                  <a:pt x="406765" y="0"/>
                </a:cubicBezTo>
                <a:cubicBezTo>
                  <a:pt x="490250" y="-30266"/>
                  <a:pt x="735902" y="54652"/>
                  <a:pt x="863679" y="0"/>
                </a:cubicBezTo>
                <a:cubicBezTo>
                  <a:pt x="991456" y="-54652"/>
                  <a:pt x="1112707" y="22485"/>
                  <a:pt x="1320594" y="0"/>
                </a:cubicBezTo>
                <a:cubicBezTo>
                  <a:pt x="1528481" y="-22485"/>
                  <a:pt x="1655335" y="65752"/>
                  <a:pt x="1978105" y="0"/>
                </a:cubicBezTo>
                <a:cubicBezTo>
                  <a:pt x="2300875" y="-65752"/>
                  <a:pt x="2376723" y="38569"/>
                  <a:pt x="2485168" y="0"/>
                </a:cubicBezTo>
                <a:cubicBezTo>
                  <a:pt x="2593613" y="-38569"/>
                  <a:pt x="2856361" y="35494"/>
                  <a:pt x="2992231" y="0"/>
                </a:cubicBezTo>
                <a:cubicBezTo>
                  <a:pt x="3128101" y="-35494"/>
                  <a:pt x="3333940" y="50189"/>
                  <a:pt x="3449146" y="0"/>
                </a:cubicBezTo>
                <a:cubicBezTo>
                  <a:pt x="3564352" y="-50189"/>
                  <a:pt x="3922654" y="28181"/>
                  <a:pt x="4056507" y="0"/>
                </a:cubicBezTo>
                <a:cubicBezTo>
                  <a:pt x="4190360" y="-28181"/>
                  <a:pt x="4585311" y="80645"/>
                  <a:pt x="5014913" y="0"/>
                </a:cubicBezTo>
                <a:cubicBezTo>
                  <a:pt x="5078218" y="229976"/>
                  <a:pt x="4975062" y="327790"/>
                  <a:pt x="5014913" y="540341"/>
                </a:cubicBezTo>
                <a:cubicBezTo>
                  <a:pt x="5054764" y="752892"/>
                  <a:pt x="4971674" y="911719"/>
                  <a:pt x="5014913" y="1005033"/>
                </a:cubicBezTo>
                <a:cubicBezTo>
                  <a:pt x="5058152" y="1098347"/>
                  <a:pt x="4953309" y="1398075"/>
                  <a:pt x="5014913" y="1545374"/>
                </a:cubicBezTo>
                <a:cubicBezTo>
                  <a:pt x="5076517" y="1692673"/>
                  <a:pt x="4998473" y="1829725"/>
                  <a:pt x="5014913" y="2010067"/>
                </a:cubicBezTo>
                <a:cubicBezTo>
                  <a:pt x="5031353" y="2190409"/>
                  <a:pt x="5012520" y="2257389"/>
                  <a:pt x="5014913" y="2436936"/>
                </a:cubicBezTo>
                <a:cubicBezTo>
                  <a:pt x="5017306" y="2616483"/>
                  <a:pt x="5005356" y="2796285"/>
                  <a:pt x="5014913" y="2901629"/>
                </a:cubicBezTo>
                <a:cubicBezTo>
                  <a:pt x="5024470" y="3006973"/>
                  <a:pt x="4911646" y="3498683"/>
                  <a:pt x="5014913" y="3782384"/>
                </a:cubicBezTo>
                <a:cubicBezTo>
                  <a:pt x="4813897" y="3795522"/>
                  <a:pt x="4741758" y="3738715"/>
                  <a:pt x="4608148" y="3782384"/>
                </a:cubicBezTo>
                <a:cubicBezTo>
                  <a:pt x="4474538" y="3826053"/>
                  <a:pt x="4291435" y="3727938"/>
                  <a:pt x="4151234" y="3782384"/>
                </a:cubicBezTo>
                <a:cubicBezTo>
                  <a:pt x="4011033" y="3836830"/>
                  <a:pt x="3935501" y="3756389"/>
                  <a:pt x="3744468" y="3782384"/>
                </a:cubicBezTo>
                <a:cubicBezTo>
                  <a:pt x="3553435" y="3808379"/>
                  <a:pt x="3352667" y="3708492"/>
                  <a:pt x="3086958" y="3782384"/>
                </a:cubicBezTo>
                <a:cubicBezTo>
                  <a:pt x="2821249" y="3856276"/>
                  <a:pt x="2682313" y="3737498"/>
                  <a:pt x="2579894" y="3782384"/>
                </a:cubicBezTo>
                <a:cubicBezTo>
                  <a:pt x="2477475" y="3827270"/>
                  <a:pt x="2326488" y="3771238"/>
                  <a:pt x="2173129" y="3782384"/>
                </a:cubicBezTo>
                <a:cubicBezTo>
                  <a:pt x="2019770" y="3793530"/>
                  <a:pt x="1929483" y="3768976"/>
                  <a:pt x="1766364" y="3782384"/>
                </a:cubicBezTo>
                <a:cubicBezTo>
                  <a:pt x="1603246" y="3795792"/>
                  <a:pt x="1377608" y="3745465"/>
                  <a:pt x="1209151" y="3782384"/>
                </a:cubicBezTo>
                <a:cubicBezTo>
                  <a:pt x="1040694" y="3819303"/>
                  <a:pt x="854462" y="3725914"/>
                  <a:pt x="651939" y="3782384"/>
                </a:cubicBezTo>
                <a:cubicBezTo>
                  <a:pt x="449416" y="3838854"/>
                  <a:pt x="290843" y="3718035"/>
                  <a:pt x="0" y="3782384"/>
                </a:cubicBezTo>
                <a:cubicBezTo>
                  <a:pt x="-38903" y="3581839"/>
                  <a:pt x="33503" y="3399875"/>
                  <a:pt x="0" y="3242043"/>
                </a:cubicBezTo>
                <a:cubicBezTo>
                  <a:pt x="-33503" y="3084211"/>
                  <a:pt x="46557" y="2931494"/>
                  <a:pt x="0" y="2663879"/>
                </a:cubicBezTo>
                <a:cubicBezTo>
                  <a:pt x="-46557" y="2396264"/>
                  <a:pt x="38675" y="2399324"/>
                  <a:pt x="0" y="2237010"/>
                </a:cubicBezTo>
                <a:cubicBezTo>
                  <a:pt x="-38675" y="2074696"/>
                  <a:pt x="19797" y="1902289"/>
                  <a:pt x="0" y="1734493"/>
                </a:cubicBezTo>
                <a:cubicBezTo>
                  <a:pt x="-19797" y="1566697"/>
                  <a:pt x="39536" y="1371226"/>
                  <a:pt x="0" y="1269800"/>
                </a:cubicBezTo>
                <a:cubicBezTo>
                  <a:pt x="-39536" y="1168374"/>
                  <a:pt x="12367" y="924845"/>
                  <a:pt x="0" y="805107"/>
                </a:cubicBezTo>
                <a:cubicBezTo>
                  <a:pt x="-12367" y="685369"/>
                  <a:pt x="62283" y="374019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1711574446"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numCol="1">
            <a:normAutofit/>
          </a:bodyPr>
          <a:lstStyle/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Introduction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Problem Statement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Platform &amp; Module Used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Working</a:t>
            </a:r>
          </a:p>
          <a:p>
            <a:pPr marL="342900" indent="-342900" algn="l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Applications</a:t>
            </a:r>
          </a:p>
          <a:p>
            <a:pPr algn="l"/>
            <a:endParaRPr lang="en-US" sz="2400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0B8BD-C012-4FD5-B2F4-A482D8DD5750}"/>
              </a:ext>
            </a:extLst>
          </p:cNvPr>
          <p:cNvSpPr txBox="1"/>
          <p:nvPr/>
        </p:nvSpPr>
        <p:spPr>
          <a:xfrm>
            <a:off x="7010092" y="2612890"/>
            <a:ext cx="4346532" cy="2231380"/>
          </a:xfrm>
          <a:custGeom>
            <a:avLst/>
            <a:gdLst>
              <a:gd name="connsiteX0" fmla="*/ 0 w 4346532"/>
              <a:gd name="connsiteY0" fmla="*/ 0 h 2231380"/>
              <a:gd name="connsiteX1" fmla="*/ 543317 w 4346532"/>
              <a:gd name="connsiteY1" fmla="*/ 0 h 2231380"/>
              <a:gd name="connsiteX2" fmla="*/ 1173564 w 4346532"/>
              <a:gd name="connsiteY2" fmla="*/ 0 h 2231380"/>
              <a:gd name="connsiteX3" fmla="*/ 1586484 w 4346532"/>
              <a:gd name="connsiteY3" fmla="*/ 0 h 2231380"/>
              <a:gd name="connsiteX4" fmla="*/ 2129801 w 4346532"/>
              <a:gd name="connsiteY4" fmla="*/ 0 h 2231380"/>
              <a:gd name="connsiteX5" fmla="*/ 2716583 w 4346532"/>
              <a:gd name="connsiteY5" fmla="*/ 0 h 2231380"/>
              <a:gd name="connsiteX6" fmla="*/ 3172968 w 4346532"/>
              <a:gd name="connsiteY6" fmla="*/ 0 h 2231380"/>
              <a:gd name="connsiteX7" fmla="*/ 3803216 w 4346532"/>
              <a:gd name="connsiteY7" fmla="*/ 0 h 2231380"/>
              <a:gd name="connsiteX8" fmla="*/ 4346532 w 4346532"/>
              <a:gd name="connsiteY8" fmla="*/ 0 h 2231380"/>
              <a:gd name="connsiteX9" fmla="*/ 4346532 w 4346532"/>
              <a:gd name="connsiteY9" fmla="*/ 557845 h 2231380"/>
              <a:gd name="connsiteX10" fmla="*/ 4346532 w 4346532"/>
              <a:gd name="connsiteY10" fmla="*/ 1138004 h 2231380"/>
              <a:gd name="connsiteX11" fmla="*/ 4346532 w 4346532"/>
              <a:gd name="connsiteY11" fmla="*/ 1695849 h 2231380"/>
              <a:gd name="connsiteX12" fmla="*/ 4346532 w 4346532"/>
              <a:gd name="connsiteY12" fmla="*/ 2231380 h 2231380"/>
              <a:gd name="connsiteX13" fmla="*/ 3759750 w 4346532"/>
              <a:gd name="connsiteY13" fmla="*/ 2231380 h 2231380"/>
              <a:gd name="connsiteX14" fmla="*/ 3172968 w 4346532"/>
              <a:gd name="connsiteY14" fmla="*/ 2231380 h 2231380"/>
              <a:gd name="connsiteX15" fmla="*/ 2629652 w 4346532"/>
              <a:gd name="connsiteY15" fmla="*/ 2231380 h 2231380"/>
              <a:gd name="connsiteX16" fmla="*/ 2216731 w 4346532"/>
              <a:gd name="connsiteY16" fmla="*/ 2231380 h 2231380"/>
              <a:gd name="connsiteX17" fmla="*/ 1673415 w 4346532"/>
              <a:gd name="connsiteY17" fmla="*/ 2231380 h 2231380"/>
              <a:gd name="connsiteX18" fmla="*/ 1173564 w 4346532"/>
              <a:gd name="connsiteY18" fmla="*/ 2231380 h 2231380"/>
              <a:gd name="connsiteX19" fmla="*/ 760643 w 4346532"/>
              <a:gd name="connsiteY19" fmla="*/ 2231380 h 2231380"/>
              <a:gd name="connsiteX20" fmla="*/ 0 w 4346532"/>
              <a:gd name="connsiteY20" fmla="*/ 2231380 h 2231380"/>
              <a:gd name="connsiteX21" fmla="*/ 0 w 4346532"/>
              <a:gd name="connsiteY21" fmla="*/ 1718163 h 2231380"/>
              <a:gd name="connsiteX22" fmla="*/ 0 w 4346532"/>
              <a:gd name="connsiteY22" fmla="*/ 1138004 h 2231380"/>
              <a:gd name="connsiteX23" fmla="*/ 0 w 4346532"/>
              <a:gd name="connsiteY23" fmla="*/ 535531 h 2231380"/>
              <a:gd name="connsiteX24" fmla="*/ 0 w 4346532"/>
              <a:gd name="connsiteY24" fmla="*/ 0 h 223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46532" h="2231380" extrusionOk="0">
                <a:moveTo>
                  <a:pt x="0" y="0"/>
                </a:moveTo>
                <a:cubicBezTo>
                  <a:pt x="205771" y="-34395"/>
                  <a:pt x="362637" y="32357"/>
                  <a:pt x="543317" y="0"/>
                </a:cubicBezTo>
                <a:cubicBezTo>
                  <a:pt x="723997" y="-32357"/>
                  <a:pt x="998757" y="51149"/>
                  <a:pt x="1173564" y="0"/>
                </a:cubicBezTo>
                <a:cubicBezTo>
                  <a:pt x="1348371" y="-51149"/>
                  <a:pt x="1469931" y="12199"/>
                  <a:pt x="1586484" y="0"/>
                </a:cubicBezTo>
                <a:cubicBezTo>
                  <a:pt x="1703037" y="-12199"/>
                  <a:pt x="1918469" y="63773"/>
                  <a:pt x="2129801" y="0"/>
                </a:cubicBezTo>
                <a:cubicBezTo>
                  <a:pt x="2341133" y="-63773"/>
                  <a:pt x="2520197" y="20018"/>
                  <a:pt x="2716583" y="0"/>
                </a:cubicBezTo>
                <a:cubicBezTo>
                  <a:pt x="2912969" y="-20018"/>
                  <a:pt x="3043709" y="5437"/>
                  <a:pt x="3172968" y="0"/>
                </a:cubicBezTo>
                <a:cubicBezTo>
                  <a:pt x="3302228" y="-5437"/>
                  <a:pt x="3638087" y="6326"/>
                  <a:pt x="3803216" y="0"/>
                </a:cubicBezTo>
                <a:cubicBezTo>
                  <a:pt x="3968345" y="-6326"/>
                  <a:pt x="4094754" y="57032"/>
                  <a:pt x="4346532" y="0"/>
                </a:cubicBezTo>
                <a:cubicBezTo>
                  <a:pt x="4369425" y="143787"/>
                  <a:pt x="4319296" y="292143"/>
                  <a:pt x="4346532" y="557845"/>
                </a:cubicBezTo>
                <a:cubicBezTo>
                  <a:pt x="4373768" y="823547"/>
                  <a:pt x="4295303" y="896232"/>
                  <a:pt x="4346532" y="1138004"/>
                </a:cubicBezTo>
                <a:cubicBezTo>
                  <a:pt x="4397761" y="1379776"/>
                  <a:pt x="4343578" y="1477507"/>
                  <a:pt x="4346532" y="1695849"/>
                </a:cubicBezTo>
                <a:cubicBezTo>
                  <a:pt x="4349486" y="1914192"/>
                  <a:pt x="4342684" y="1989211"/>
                  <a:pt x="4346532" y="2231380"/>
                </a:cubicBezTo>
                <a:cubicBezTo>
                  <a:pt x="4176881" y="2260449"/>
                  <a:pt x="3936706" y="2208059"/>
                  <a:pt x="3759750" y="2231380"/>
                </a:cubicBezTo>
                <a:cubicBezTo>
                  <a:pt x="3582794" y="2254701"/>
                  <a:pt x="3441557" y="2202710"/>
                  <a:pt x="3172968" y="2231380"/>
                </a:cubicBezTo>
                <a:cubicBezTo>
                  <a:pt x="2904379" y="2260050"/>
                  <a:pt x="2843266" y="2210261"/>
                  <a:pt x="2629652" y="2231380"/>
                </a:cubicBezTo>
                <a:cubicBezTo>
                  <a:pt x="2416038" y="2252499"/>
                  <a:pt x="2353650" y="2182570"/>
                  <a:pt x="2216731" y="2231380"/>
                </a:cubicBezTo>
                <a:cubicBezTo>
                  <a:pt x="2079812" y="2280190"/>
                  <a:pt x="1899882" y="2172191"/>
                  <a:pt x="1673415" y="2231380"/>
                </a:cubicBezTo>
                <a:cubicBezTo>
                  <a:pt x="1446948" y="2290569"/>
                  <a:pt x="1336207" y="2221961"/>
                  <a:pt x="1173564" y="2231380"/>
                </a:cubicBezTo>
                <a:cubicBezTo>
                  <a:pt x="1010921" y="2240799"/>
                  <a:pt x="883834" y="2215179"/>
                  <a:pt x="760643" y="2231380"/>
                </a:cubicBezTo>
                <a:cubicBezTo>
                  <a:pt x="637452" y="2247581"/>
                  <a:pt x="239375" y="2165588"/>
                  <a:pt x="0" y="2231380"/>
                </a:cubicBezTo>
                <a:cubicBezTo>
                  <a:pt x="-41460" y="2018306"/>
                  <a:pt x="22119" y="1894339"/>
                  <a:pt x="0" y="1718163"/>
                </a:cubicBezTo>
                <a:cubicBezTo>
                  <a:pt x="-22119" y="1541987"/>
                  <a:pt x="37116" y="1265521"/>
                  <a:pt x="0" y="1138004"/>
                </a:cubicBezTo>
                <a:cubicBezTo>
                  <a:pt x="-37116" y="1010487"/>
                  <a:pt x="49653" y="781241"/>
                  <a:pt x="0" y="535531"/>
                </a:cubicBezTo>
                <a:cubicBezTo>
                  <a:pt x="-49653" y="289821"/>
                  <a:pt x="42826" y="252660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7977832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Advantages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Disadvantages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Conclusion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References</a:t>
            </a:r>
          </a:p>
          <a:p>
            <a:endParaRPr lang="en-IN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93E54-2B12-43C9-A1CC-33FF090698AA}"/>
              </a:ext>
            </a:extLst>
          </p:cNvPr>
          <p:cNvSpPr txBox="1"/>
          <p:nvPr/>
        </p:nvSpPr>
        <p:spPr>
          <a:xfrm>
            <a:off x="4183693" y="408383"/>
            <a:ext cx="2826399" cy="769441"/>
          </a:xfrm>
          <a:custGeom>
            <a:avLst/>
            <a:gdLst>
              <a:gd name="connsiteX0" fmla="*/ 0 w 2826399"/>
              <a:gd name="connsiteY0" fmla="*/ 0 h 769441"/>
              <a:gd name="connsiteX1" fmla="*/ 565280 w 2826399"/>
              <a:gd name="connsiteY1" fmla="*/ 0 h 769441"/>
              <a:gd name="connsiteX2" fmla="*/ 1074032 w 2826399"/>
              <a:gd name="connsiteY2" fmla="*/ 0 h 769441"/>
              <a:gd name="connsiteX3" fmla="*/ 1554519 w 2826399"/>
              <a:gd name="connsiteY3" fmla="*/ 0 h 769441"/>
              <a:gd name="connsiteX4" fmla="*/ 2091535 w 2826399"/>
              <a:gd name="connsiteY4" fmla="*/ 0 h 769441"/>
              <a:gd name="connsiteX5" fmla="*/ 2826399 w 2826399"/>
              <a:gd name="connsiteY5" fmla="*/ 0 h 769441"/>
              <a:gd name="connsiteX6" fmla="*/ 2826399 w 2826399"/>
              <a:gd name="connsiteY6" fmla="*/ 361637 h 769441"/>
              <a:gd name="connsiteX7" fmla="*/ 2826399 w 2826399"/>
              <a:gd name="connsiteY7" fmla="*/ 769441 h 769441"/>
              <a:gd name="connsiteX8" fmla="*/ 2261119 w 2826399"/>
              <a:gd name="connsiteY8" fmla="*/ 769441 h 769441"/>
              <a:gd name="connsiteX9" fmla="*/ 1695839 w 2826399"/>
              <a:gd name="connsiteY9" fmla="*/ 769441 h 769441"/>
              <a:gd name="connsiteX10" fmla="*/ 1130560 w 2826399"/>
              <a:gd name="connsiteY10" fmla="*/ 769441 h 769441"/>
              <a:gd name="connsiteX11" fmla="*/ 650072 w 2826399"/>
              <a:gd name="connsiteY11" fmla="*/ 769441 h 769441"/>
              <a:gd name="connsiteX12" fmla="*/ 0 w 2826399"/>
              <a:gd name="connsiteY12" fmla="*/ 769441 h 769441"/>
              <a:gd name="connsiteX13" fmla="*/ 0 w 2826399"/>
              <a:gd name="connsiteY13" fmla="*/ 377026 h 769441"/>
              <a:gd name="connsiteX14" fmla="*/ 0 w 2826399"/>
              <a:gd name="connsiteY14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26399" h="769441" fill="none" extrusionOk="0">
                <a:moveTo>
                  <a:pt x="0" y="0"/>
                </a:moveTo>
                <a:cubicBezTo>
                  <a:pt x="158236" y="-55291"/>
                  <a:pt x="355418" y="7577"/>
                  <a:pt x="565280" y="0"/>
                </a:cubicBezTo>
                <a:cubicBezTo>
                  <a:pt x="775142" y="-7577"/>
                  <a:pt x="865719" y="8715"/>
                  <a:pt x="1074032" y="0"/>
                </a:cubicBezTo>
                <a:cubicBezTo>
                  <a:pt x="1282345" y="-8715"/>
                  <a:pt x="1455346" y="55947"/>
                  <a:pt x="1554519" y="0"/>
                </a:cubicBezTo>
                <a:cubicBezTo>
                  <a:pt x="1653692" y="-55947"/>
                  <a:pt x="1880620" y="56289"/>
                  <a:pt x="2091535" y="0"/>
                </a:cubicBezTo>
                <a:cubicBezTo>
                  <a:pt x="2302450" y="-56289"/>
                  <a:pt x="2501892" y="1098"/>
                  <a:pt x="2826399" y="0"/>
                </a:cubicBezTo>
                <a:cubicBezTo>
                  <a:pt x="2843072" y="144505"/>
                  <a:pt x="2788307" y="245453"/>
                  <a:pt x="2826399" y="361637"/>
                </a:cubicBezTo>
                <a:cubicBezTo>
                  <a:pt x="2864491" y="477821"/>
                  <a:pt x="2803733" y="665140"/>
                  <a:pt x="2826399" y="769441"/>
                </a:cubicBezTo>
                <a:cubicBezTo>
                  <a:pt x="2597429" y="769975"/>
                  <a:pt x="2458100" y="702168"/>
                  <a:pt x="2261119" y="769441"/>
                </a:cubicBezTo>
                <a:cubicBezTo>
                  <a:pt x="2064138" y="836714"/>
                  <a:pt x="1930454" y="759100"/>
                  <a:pt x="1695839" y="769441"/>
                </a:cubicBezTo>
                <a:cubicBezTo>
                  <a:pt x="1461224" y="779782"/>
                  <a:pt x="1400643" y="764563"/>
                  <a:pt x="1130560" y="769441"/>
                </a:cubicBezTo>
                <a:cubicBezTo>
                  <a:pt x="860477" y="774319"/>
                  <a:pt x="860359" y="744665"/>
                  <a:pt x="650072" y="769441"/>
                </a:cubicBezTo>
                <a:cubicBezTo>
                  <a:pt x="439785" y="794217"/>
                  <a:pt x="179175" y="714566"/>
                  <a:pt x="0" y="769441"/>
                </a:cubicBezTo>
                <a:cubicBezTo>
                  <a:pt x="-40636" y="652716"/>
                  <a:pt x="10503" y="490573"/>
                  <a:pt x="0" y="377026"/>
                </a:cubicBezTo>
                <a:cubicBezTo>
                  <a:pt x="-10503" y="263480"/>
                  <a:pt x="26918" y="140559"/>
                  <a:pt x="0" y="0"/>
                </a:cubicBezTo>
                <a:close/>
              </a:path>
              <a:path w="2826399" h="769441" stroke="0" extrusionOk="0">
                <a:moveTo>
                  <a:pt x="0" y="0"/>
                </a:moveTo>
                <a:cubicBezTo>
                  <a:pt x="172643" y="-48422"/>
                  <a:pt x="301933" y="17733"/>
                  <a:pt x="565280" y="0"/>
                </a:cubicBezTo>
                <a:cubicBezTo>
                  <a:pt x="828627" y="-17733"/>
                  <a:pt x="943905" y="40150"/>
                  <a:pt x="1102296" y="0"/>
                </a:cubicBezTo>
                <a:cubicBezTo>
                  <a:pt x="1260687" y="-40150"/>
                  <a:pt x="1518334" y="42864"/>
                  <a:pt x="1695839" y="0"/>
                </a:cubicBezTo>
                <a:cubicBezTo>
                  <a:pt x="1873344" y="-42864"/>
                  <a:pt x="2182184" y="24097"/>
                  <a:pt x="2317647" y="0"/>
                </a:cubicBezTo>
                <a:cubicBezTo>
                  <a:pt x="2453110" y="-24097"/>
                  <a:pt x="2717670" y="41759"/>
                  <a:pt x="2826399" y="0"/>
                </a:cubicBezTo>
                <a:cubicBezTo>
                  <a:pt x="2872641" y="87101"/>
                  <a:pt x="2804500" y="196806"/>
                  <a:pt x="2826399" y="392415"/>
                </a:cubicBezTo>
                <a:cubicBezTo>
                  <a:pt x="2848298" y="588025"/>
                  <a:pt x="2797404" y="630676"/>
                  <a:pt x="2826399" y="769441"/>
                </a:cubicBezTo>
                <a:cubicBezTo>
                  <a:pt x="2698543" y="789196"/>
                  <a:pt x="2538724" y="732878"/>
                  <a:pt x="2345911" y="769441"/>
                </a:cubicBezTo>
                <a:cubicBezTo>
                  <a:pt x="2153098" y="806004"/>
                  <a:pt x="2050221" y="751359"/>
                  <a:pt x="1780631" y="769441"/>
                </a:cubicBezTo>
                <a:cubicBezTo>
                  <a:pt x="1511041" y="787523"/>
                  <a:pt x="1475440" y="746297"/>
                  <a:pt x="1187088" y="769441"/>
                </a:cubicBezTo>
                <a:cubicBezTo>
                  <a:pt x="898736" y="792585"/>
                  <a:pt x="771082" y="727835"/>
                  <a:pt x="565280" y="769441"/>
                </a:cubicBezTo>
                <a:cubicBezTo>
                  <a:pt x="359478" y="811047"/>
                  <a:pt x="234240" y="767721"/>
                  <a:pt x="0" y="769441"/>
                </a:cubicBezTo>
                <a:cubicBezTo>
                  <a:pt x="-19111" y="665074"/>
                  <a:pt x="2676" y="556800"/>
                  <a:pt x="0" y="384721"/>
                </a:cubicBezTo>
                <a:cubicBezTo>
                  <a:pt x="-2676" y="212642"/>
                  <a:pt x="11969" y="79354"/>
                  <a:pt x="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>
                  <a:lumMod val="20000"/>
                  <a:lumOff val="8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lgerian" panose="04020705040A02060702" pitchFamily="82" charset="0"/>
              </a:rPr>
              <a:t>CONTENT</a:t>
            </a:r>
            <a:endParaRPr lang="en-IN" sz="44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6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12C3-81E5-4F55-893A-A3AACCE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347" y="855172"/>
            <a:ext cx="4441369" cy="646331"/>
          </a:xfrm>
        </p:spPr>
        <p:txBody>
          <a:bodyPr>
            <a:spAutoFit/>
          </a:bodyPr>
          <a:lstStyle/>
          <a:p>
            <a:pPr algn="ctr"/>
            <a:r>
              <a:rPr lang="en-US" b="1" u="sng" dirty="0">
                <a:effectLst>
                  <a:glow rad="596900">
                    <a:schemeClr val="accent2">
                      <a:lumMod val="40000"/>
                      <a:lumOff val="60000"/>
                      <a:alpha val="38000"/>
                    </a:schemeClr>
                  </a:glow>
                  <a:reflection blurRad="114300" stA="92000" endPos="62000" dist="190500" dir="5400000" sy="-100000" algn="bl" rotWithShape="0"/>
                </a:effectLst>
                <a:latin typeface="Bahnschrift Light" panose="020B0502040204020203" pitchFamily="34" charset="0"/>
              </a:rPr>
              <a:t>INTRODUCTION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329D1E-AB6E-4624-A868-3D377B5E5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02082" y="2269934"/>
            <a:ext cx="11148790" cy="3757809"/>
          </a:xfrm>
          <a:effectLst>
            <a:glow rad="254000">
              <a:schemeClr val="accent2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endParaRPr lang="en-US" sz="2000" dirty="0">
              <a:solidFill>
                <a:srgbClr val="2929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29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created an AI system in python which can monitor the individuals using the webcam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and later on it will enable us to monitor multiple persons at once</a:t>
            </a:r>
          </a:p>
          <a:p>
            <a:endParaRPr lang="en-US" sz="2000" b="0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b="0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MONITORING &amp; ALERT 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system has two modules.</a:t>
            </a:r>
          </a:p>
          <a:p>
            <a:pPr marL="0" indent="0">
              <a:buNone/>
            </a:pP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050" name="Picture 2" descr="Ultinous face recognition logo - Ultinous">
            <a:extLst>
              <a:ext uri="{FF2B5EF4-FFF2-40B4-BE49-F238E27FC236}">
                <a16:creationId xmlns:a16="http://schemas.microsoft.com/office/drawing/2014/main" id="{BE8C3235-5F5A-4EB3-A895-ED06E6380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88" y="3907294"/>
            <a:ext cx="2488830" cy="248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07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6759-B56C-4C0D-AA0E-BE11D052F1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0785" y="2367092"/>
            <a:ext cx="10363826" cy="342410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IN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It monitors the person and create an excel sheet that contains the data duration when the person was in front of the camera.</a:t>
            </a: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When the webcam is not able to detect the person then it alerts the user by generating alarm to not leave his working/examination space.</a:t>
            </a:r>
          </a:p>
          <a:p>
            <a:pPr marL="0" indent="0">
              <a:buNone/>
            </a:pP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If it is found that the person is not in front of cam for specified times then program will log you out. At last it mails that excel sheet to the assigned authorities.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34B04-0DC3-4295-8C98-F33D48342DA4}"/>
              </a:ext>
            </a:extLst>
          </p:cNvPr>
          <p:cNvSpPr txBox="1"/>
          <p:nvPr/>
        </p:nvSpPr>
        <p:spPr>
          <a:xfrm>
            <a:off x="4502011" y="743635"/>
            <a:ext cx="241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i="1" u="sng" dirty="0">
                <a:latin typeface="Bradley Hand ITC" panose="03070402050302030203" pitchFamily="66" charset="0"/>
                <a:cs typeface="Calibri" panose="020F0502020204030204" pitchFamily="34" charset="0"/>
              </a:rPr>
              <a:t>Module</a:t>
            </a:r>
            <a:r>
              <a:rPr lang="en-IN" sz="3600" i="1" u="sng" dirty="0">
                <a:latin typeface="Calibri" panose="020F0502020204030204" pitchFamily="34" charset="0"/>
                <a:cs typeface="Calibri" panose="020F0502020204030204" pitchFamily="34" charset="0"/>
              </a:rPr>
              <a:t> –1</a:t>
            </a:r>
            <a:r>
              <a:rPr lang="en-IN" sz="3600" i="1" u="sng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IN" sz="3600" i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sz="3600" i="1" u="sng" dirty="0"/>
          </a:p>
        </p:txBody>
      </p:sp>
    </p:spTree>
    <p:extLst>
      <p:ext uri="{BB962C8B-B14F-4D97-AF65-F5344CB8AC3E}">
        <p14:creationId xmlns:p14="http://schemas.microsoft.com/office/powerpoint/2010/main" val="326777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030A0">
                <a:alpha val="2000"/>
              </a:srgbClr>
            </a:gs>
            <a:gs pos="0">
              <a:srgbClr val="7030A0">
                <a:alpha val="2000"/>
              </a:srgb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Gmail Mail Icon - Free vector graphic on Pixabay">
            <a:extLst>
              <a:ext uri="{FF2B5EF4-FFF2-40B4-BE49-F238E27FC236}">
                <a16:creationId xmlns:a16="http://schemas.microsoft.com/office/drawing/2014/main" id="{0D550D7E-3187-4119-8536-371907B1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0899">
            <a:off x="6624731" y="2546808"/>
            <a:ext cx="4135922" cy="2969705"/>
          </a:xfrm>
          <a:prstGeom prst="rect">
            <a:avLst/>
          </a:prstGeom>
          <a:noFill/>
          <a:effectLst>
            <a:glow rad="114300">
              <a:schemeClr val="accent1">
                <a:alpha val="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FDA8D-AF0B-4256-9760-29A4B442F4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module check weather the person operating the program is authorized to do so or not. </a:t>
            </a:r>
          </a:p>
          <a:p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it detects an unauthorized person then it raise an alert and also capture the unknown face. Then it will send </a:t>
            </a:r>
            <a:r>
              <a:rPr lang="en-IN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an,alert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mail to given mail address , “</a:t>
            </a:r>
            <a:r>
              <a:rPr lang="en-IN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Calibri" panose="020F0502020204030204" pitchFamily="34" charset="0"/>
              </a:rPr>
              <a:t>UNAUTHORIZE PERSON  IS USING THE DEVICE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”. If the unknown  person is detected in front of cam for more than specified time, then program will terminate.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F947D-FD6A-47D2-864E-67422F931865}"/>
              </a:ext>
            </a:extLst>
          </p:cNvPr>
          <p:cNvSpPr txBox="1"/>
          <p:nvPr/>
        </p:nvSpPr>
        <p:spPr>
          <a:xfrm>
            <a:off x="4128052" y="899076"/>
            <a:ext cx="262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i="1" u="sng" dirty="0">
                <a:latin typeface="Bodoni MT" panose="02070603080606020203" pitchFamily="18" charset="0"/>
                <a:cs typeface="Calibri" panose="020F0502020204030204" pitchFamily="34" charset="0"/>
              </a:rPr>
              <a:t>Module –2</a:t>
            </a:r>
            <a:r>
              <a:rPr lang="en-IN" sz="3600" i="1" u="sng" baseline="30000" dirty="0">
                <a:latin typeface="Bodoni MT" panose="02070603080606020203" pitchFamily="18" charset="0"/>
                <a:cs typeface="Calibri" panose="020F0502020204030204" pitchFamily="34" charset="0"/>
              </a:rPr>
              <a:t>nd</a:t>
            </a:r>
            <a:r>
              <a:rPr lang="en-IN" sz="3600" i="1" u="sng" dirty="0">
                <a:latin typeface="Bodoni MT" panose="02070603080606020203" pitchFamily="18" charset="0"/>
                <a:cs typeface="Calibri" panose="020F0502020204030204" pitchFamily="34" charset="0"/>
              </a:rPr>
              <a:t> </a:t>
            </a:r>
            <a:endParaRPr lang="en-IN" sz="3600" i="1" u="sng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44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F0"/>
            </a:gs>
            <a:gs pos="67000">
              <a:schemeClr val="bg2">
                <a:shade val="98000"/>
                <a:satMod val="120000"/>
                <a:lumMod val="98000"/>
                <a:alpha val="29000"/>
              </a:schemeClr>
            </a:gs>
            <a:gs pos="85000">
              <a:schemeClr val="bg2">
                <a:shade val="98000"/>
                <a:satMod val="120000"/>
                <a:lumMod val="98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AF14-5E7B-4AA4-B09E-C54D81AD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096" y="480747"/>
            <a:ext cx="6441808" cy="983891"/>
          </a:xfrm>
        </p:spPr>
        <p:txBody>
          <a:bodyPr>
            <a:normAutofit fontScale="90000"/>
          </a:bodyPr>
          <a:lstStyle/>
          <a:p>
            <a:r>
              <a:rPr lang="en-US" sz="4400" b="1" u="sng" dirty="0">
                <a:latin typeface="Bradley Hand ITC" panose="03070402050302030203" pitchFamily="66" charset="0"/>
              </a:rPr>
              <a:t>PROBLEM </a:t>
            </a:r>
            <a:r>
              <a:rPr lang="en-US" sz="4400" i="1" u="sng" dirty="0">
                <a:latin typeface="Bodoni MT" panose="02070603080606020203" pitchFamily="18" charset="0"/>
              </a:rPr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E00B-7599-4759-9259-F831D84AE5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9783" y="1857375"/>
            <a:ext cx="6441808" cy="3143250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1800" b="0" i="0" dirty="0">
                <a:solidFill>
                  <a:srgbClr val="292929"/>
                </a:solidFill>
                <a:effectLst/>
                <a:latin typeface="Candara" panose="020E0502030303020204" pitchFamily="34" charset="0"/>
              </a:rPr>
              <a:t>With the advent of COVID-19, remote working and learning has blossomed. Schools, universities and workplaces may have been shut down but they switched to applications like Microsoft Teams </a:t>
            </a:r>
            <a:r>
              <a:rPr lang="en-US" sz="1800" dirty="0">
                <a:solidFill>
                  <a:srgbClr val="292929"/>
                </a:solidFill>
                <a:latin typeface="Candara" panose="020E0502030303020204" pitchFamily="34" charset="0"/>
              </a:rPr>
              <a:t>for their works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ndara" panose="020E0502030303020204" pitchFamily="34" charset="0"/>
              </a:rPr>
              <a:t>.</a:t>
            </a:r>
          </a:p>
          <a:p>
            <a:pPr marL="0" indent="0" algn="l">
              <a:buNone/>
            </a:pPr>
            <a:endParaRPr lang="en-US" sz="1800" b="0" i="0" dirty="0">
              <a:solidFill>
                <a:srgbClr val="292929"/>
              </a:solidFill>
              <a:effectLst/>
              <a:latin typeface="Candara" panose="020E0502030303020204" pitchFamily="34" charset="0"/>
            </a:endParaRPr>
          </a:p>
          <a:p>
            <a:r>
              <a:rPr lang="en-US" sz="1800" dirty="0">
                <a:solidFill>
                  <a:srgbClr val="353535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 exams and work from home are conducted with </a:t>
            </a:r>
            <a:r>
              <a:rPr lang="en-US" sz="1800" dirty="0">
                <a:solidFill>
                  <a:srgbClr val="353535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individuals</a:t>
            </a:r>
            <a:r>
              <a:rPr lang="en-US" sz="1800" dirty="0">
                <a:solidFill>
                  <a:srgbClr val="353535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located remotely, </a:t>
            </a:r>
            <a:r>
              <a:rPr lang="en-US" sz="1800" b="0" i="0" dirty="0">
                <a:solidFill>
                  <a:srgbClr val="353535"/>
                </a:solidFill>
                <a:effectLst/>
                <a:latin typeface="Candara" panose="020E0502030303020204" pitchFamily="34" charset="0"/>
              </a:rPr>
              <a:t>which means there is no way of knowing whether they are maintaining the integrity of the test &amp; work </a:t>
            </a:r>
            <a:r>
              <a:rPr lang="en-US" sz="1800" dirty="0">
                <a:solidFill>
                  <a:srgbClr val="292929"/>
                </a:solidFill>
                <a:latin typeface="Candara" panose="020E0502030303020204" pitchFamily="34" charset="0"/>
              </a:rPr>
              <a:t>and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ndara" panose="020E0502030303020204" pitchFamily="34" charset="0"/>
              </a:rPr>
              <a:t> during COVID or post-COVID if the way we are living is to be the </a:t>
            </a:r>
            <a:r>
              <a:rPr lang="en-US" sz="1800" dirty="0">
                <a:solidFill>
                  <a:srgbClr val="292929"/>
                </a:solidFill>
                <a:latin typeface="Candara" panose="020E0502030303020204" pitchFamily="34" charset="0"/>
              </a:rPr>
              <a:t>ref</a:t>
            </a:r>
            <a:r>
              <a:rPr lang="en-US" sz="1800" b="0" i="0" dirty="0">
                <a:solidFill>
                  <a:srgbClr val="292929"/>
                </a:solidFill>
                <a:effectLst/>
                <a:latin typeface="Candara" panose="020E0502030303020204" pitchFamily="34" charset="0"/>
              </a:rPr>
              <a:t>ormed there needs to be some solution.</a:t>
            </a:r>
          </a:p>
          <a:p>
            <a:endParaRPr lang="en-US" sz="1800" b="0" i="0" dirty="0">
              <a:solidFill>
                <a:srgbClr val="292929"/>
              </a:solidFill>
              <a:effectLst/>
              <a:latin typeface="Candara" panose="020E0502030303020204" pitchFamily="34" charset="0"/>
            </a:endParaRPr>
          </a:p>
          <a:p>
            <a:endParaRPr lang="en-US" sz="1800" dirty="0">
              <a:latin typeface="Candara" panose="020E0502030303020204" pitchFamily="34" charset="0"/>
            </a:endParaRPr>
          </a:p>
        </p:txBody>
      </p:sp>
      <p:pic>
        <p:nvPicPr>
          <p:cNvPr id="1026" name="Picture 2" descr="Remote working is the new future of work - Ciel HR">
            <a:extLst>
              <a:ext uri="{FF2B5EF4-FFF2-40B4-BE49-F238E27FC236}">
                <a16:creationId xmlns:a16="http://schemas.microsoft.com/office/drawing/2014/main" id="{2CCDD898-3D96-4E5B-A5DB-F8E6F92DE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4" r="18587"/>
          <a:stretch/>
        </p:blipFill>
        <p:spPr bwMode="auto">
          <a:xfrm>
            <a:off x="7821637" y="1277316"/>
            <a:ext cx="3363198" cy="300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stings of WHO&amp;#39;s response to COVID-19">
            <a:extLst>
              <a:ext uri="{FF2B5EF4-FFF2-40B4-BE49-F238E27FC236}">
                <a16:creationId xmlns:a16="http://schemas.microsoft.com/office/drawing/2014/main" id="{14BE0C4A-69DF-422A-8439-6C9CE0121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6" r="21892"/>
          <a:stretch/>
        </p:blipFill>
        <p:spPr bwMode="auto">
          <a:xfrm>
            <a:off x="6217425" y="4525262"/>
            <a:ext cx="1804629" cy="185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60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tx1">
              <a:lumMod val="50000"/>
              <a:lumOff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3024A0-81CC-4D18-A4D5-3E295DE4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799" y="214896"/>
            <a:ext cx="3522126" cy="409365"/>
          </a:xfrm>
        </p:spPr>
        <p:txBody>
          <a:bodyPr>
            <a:noAutofit/>
          </a:bodyPr>
          <a:lstStyle/>
          <a:p>
            <a:r>
              <a:rPr lang="en-US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                             PLATFROM </a:t>
            </a:r>
            <a:endParaRPr lang="en-IN" sz="4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6A67B-2762-41B0-AA7A-54FE616D52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62694" y="4119368"/>
            <a:ext cx="10349141" cy="1467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I</a:t>
            </a: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 is an interpreted high-level general-purpose programming language.</a:t>
            </a:r>
          </a:p>
          <a:p>
            <a:pPr marL="0" indent="0">
              <a:buNone/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 Its object-oriented approach aim to help programmers write clear, logical projects.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12" descr="Python Tkinter Tutorial - Javatpoint">
            <a:extLst>
              <a:ext uri="{FF2B5EF4-FFF2-40B4-BE49-F238E27FC236}">
                <a16:creationId xmlns:a16="http://schemas.microsoft.com/office/drawing/2014/main" id="{DADBAD5A-66AF-4B5E-A236-2C855D5A5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71"/>
          <a:stretch/>
        </p:blipFill>
        <p:spPr bwMode="auto">
          <a:xfrm>
            <a:off x="2214563" y="1414657"/>
            <a:ext cx="1905000" cy="1905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56CC7-2048-4272-BC7F-702537D59774}"/>
              </a:ext>
            </a:extLst>
          </p:cNvPr>
          <p:cNvSpPr txBox="1"/>
          <p:nvPr/>
        </p:nvSpPr>
        <p:spPr>
          <a:xfrm>
            <a:off x="4900612" y="1971675"/>
            <a:ext cx="4772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Python    3.9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97922-4699-4597-9E89-043465EA319A}"/>
              </a:ext>
            </a:extLst>
          </p:cNvPr>
          <p:cNvSpPr txBox="1"/>
          <p:nvPr/>
        </p:nvSpPr>
        <p:spPr>
          <a:xfrm>
            <a:off x="6969089" y="2121067"/>
            <a:ext cx="76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4284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2381</TotalTime>
  <Words>1385</Words>
  <Application>Microsoft Office PowerPoint</Application>
  <PresentationFormat>Widescreen</PresentationFormat>
  <Paragraphs>130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4" baseType="lpstr">
      <vt:lpstr>Agency FB</vt:lpstr>
      <vt:lpstr>Algerian</vt:lpstr>
      <vt:lpstr>Arial</vt:lpstr>
      <vt:lpstr>Arial</vt:lpstr>
      <vt:lpstr>Bahnschrift Light</vt:lpstr>
      <vt:lpstr>Bahnschrift Light Condensed</vt:lpstr>
      <vt:lpstr>Bodoni MT</vt:lpstr>
      <vt:lpstr>Bodoni MT Black</vt:lpstr>
      <vt:lpstr>Bradley Hand ITC</vt:lpstr>
      <vt:lpstr>Calibri</vt:lpstr>
      <vt:lpstr>Calibri Light</vt:lpstr>
      <vt:lpstr>Calisto MT</vt:lpstr>
      <vt:lpstr>Candara</vt:lpstr>
      <vt:lpstr>Century Gothic</vt:lpstr>
      <vt:lpstr>Comic Sans MS</vt:lpstr>
      <vt:lpstr>Copperplate Gothic Bold</vt:lpstr>
      <vt:lpstr>Forte</vt:lpstr>
      <vt:lpstr>Google Sans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PROBLEM STATEMENT</vt:lpstr>
      <vt:lpstr>                              PLATFROM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APPLICATION</vt:lpstr>
      <vt:lpstr>ADVANTAGES</vt:lpstr>
      <vt:lpstr>DISADVANTAGES</vt:lpstr>
      <vt:lpstr>FUTURE SCOPE</vt:lpstr>
      <vt:lpstr>CONCLUSION</vt:lpstr>
      <vt:lpstr>refrences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>rahul tiwari</dc:creator>
  <cp:lastModifiedBy>rahul tiwari</cp:lastModifiedBy>
  <cp:revision>58</cp:revision>
  <dcterms:created xsi:type="dcterms:W3CDTF">2021-10-14T07:51:06Z</dcterms:created>
  <dcterms:modified xsi:type="dcterms:W3CDTF">2021-10-18T08:56:26Z</dcterms:modified>
</cp:coreProperties>
</file>